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89"/>
  </p:notesMasterIdLst>
  <p:sldIdLst>
    <p:sldId id="454" r:id="rId2"/>
    <p:sldId id="259" r:id="rId3"/>
    <p:sldId id="794" r:id="rId4"/>
    <p:sldId id="791" r:id="rId5"/>
    <p:sldId id="261" r:id="rId6"/>
    <p:sldId id="795" r:id="rId7"/>
    <p:sldId id="796" r:id="rId8"/>
    <p:sldId id="797" r:id="rId9"/>
    <p:sldId id="798" r:id="rId10"/>
    <p:sldId id="799" r:id="rId11"/>
    <p:sldId id="800" r:id="rId12"/>
    <p:sldId id="801" r:id="rId13"/>
    <p:sldId id="804" r:id="rId14"/>
    <p:sldId id="803" r:id="rId15"/>
    <p:sldId id="805" r:id="rId16"/>
    <p:sldId id="806" r:id="rId17"/>
    <p:sldId id="807" r:id="rId18"/>
    <p:sldId id="808" r:id="rId19"/>
    <p:sldId id="809" r:id="rId20"/>
    <p:sldId id="810" r:id="rId21"/>
    <p:sldId id="811" r:id="rId22"/>
    <p:sldId id="812" r:id="rId23"/>
    <p:sldId id="813" r:id="rId24"/>
    <p:sldId id="814" r:id="rId25"/>
    <p:sldId id="815" r:id="rId26"/>
    <p:sldId id="816" r:id="rId27"/>
    <p:sldId id="817" r:id="rId28"/>
    <p:sldId id="818" r:id="rId29"/>
    <p:sldId id="819" r:id="rId30"/>
    <p:sldId id="820" r:id="rId31"/>
    <p:sldId id="832" r:id="rId32"/>
    <p:sldId id="821" r:id="rId33"/>
    <p:sldId id="823" r:id="rId34"/>
    <p:sldId id="824" r:id="rId35"/>
    <p:sldId id="825" r:id="rId36"/>
    <p:sldId id="826" r:id="rId37"/>
    <p:sldId id="827" r:id="rId38"/>
    <p:sldId id="828" r:id="rId39"/>
    <p:sldId id="829" r:id="rId40"/>
    <p:sldId id="830" r:id="rId41"/>
    <p:sldId id="831" r:id="rId42"/>
    <p:sldId id="834" r:id="rId43"/>
    <p:sldId id="833" r:id="rId44"/>
    <p:sldId id="835" r:id="rId45"/>
    <p:sldId id="836" r:id="rId46"/>
    <p:sldId id="837" r:id="rId47"/>
    <p:sldId id="838" r:id="rId48"/>
    <p:sldId id="839" r:id="rId49"/>
    <p:sldId id="840" r:id="rId50"/>
    <p:sldId id="841" r:id="rId51"/>
    <p:sldId id="842" r:id="rId52"/>
    <p:sldId id="843" r:id="rId53"/>
    <p:sldId id="844" r:id="rId54"/>
    <p:sldId id="845" r:id="rId55"/>
    <p:sldId id="846" r:id="rId56"/>
    <p:sldId id="847" r:id="rId57"/>
    <p:sldId id="848" r:id="rId58"/>
    <p:sldId id="849" r:id="rId59"/>
    <p:sldId id="851" r:id="rId60"/>
    <p:sldId id="850" r:id="rId61"/>
    <p:sldId id="852" r:id="rId62"/>
    <p:sldId id="853" r:id="rId63"/>
    <p:sldId id="855" r:id="rId64"/>
    <p:sldId id="854" r:id="rId65"/>
    <p:sldId id="856" r:id="rId66"/>
    <p:sldId id="857" r:id="rId67"/>
    <p:sldId id="858" r:id="rId68"/>
    <p:sldId id="875" r:id="rId69"/>
    <p:sldId id="876" r:id="rId70"/>
    <p:sldId id="877" r:id="rId71"/>
    <p:sldId id="878" r:id="rId72"/>
    <p:sldId id="859" r:id="rId73"/>
    <p:sldId id="860" r:id="rId74"/>
    <p:sldId id="861" r:id="rId75"/>
    <p:sldId id="862" r:id="rId76"/>
    <p:sldId id="863" r:id="rId77"/>
    <p:sldId id="865" r:id="rId78"/>
    <p:sldId id="864" r:id="rId79"/>
    <p:sldId id="866" r:id="rId80"/>
    <p:sldId id="867" r:id="rId81"/>
    <p:sldId id="868" r:id="rId82"/>
    <p:sldId id="869" r:id="rId83"/>
    <p:sldId id="870" r:id="rId84"/>
    <p:sldId id="871" r:id="rId85"/>
    <p:sldId id="872" r:id="rId86"/>
    <p:sldId id="873" r:id="rId87"/>
    <p:sldId id="874" r:id="rId88"/>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FFFF"/>
    <a:srgbClr val="CCCCFF"/>
    <a:srgbClr val="FFFF00"/>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0295" autoAdjust="0"/>
  </p:normalViewPr>
  <p:slideViewPr>
    <p:cSldViewPr showGuides="1">
      <p:cViewPr varScale="1">
        <p:scale>
          <a:sx n="74" d="100"/>
          <a:sy n="74" d="100"/>
        </p:scale>
        <p:origin x="66" y="150"/>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1199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4873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392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7138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495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836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60233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2709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2022/7/17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2022/7/17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xmlns=""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a16="http://schemas.microsoft.com/office/drawing/2014/main" xmlns=""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a16="http://schemas.microsoft.com/office/drawing/2014/main" xmlns=""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a16="http://schemas.microsoft.com/office/drawing/2014/main" xmlns=""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a16="http://schemas.microsoft.com/office/drawing/2014/main" xmlns=""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a16="http://schemas.microsoft.com/office/drawing/2014/main" xmlns=""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a16="http://schemas.microsoft.com/office/drawing/2014/main" xmlns=""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a16="http://schemas.microsoft.com/office/drawing/2014/main" xmlns=""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a16="http://schemas.microsoft.com/office/drawing/2014/main" xmlns=""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a16="http://schemas.microsoft.com/office/drawing/2014/main" xmlns=""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9" r:id="rId5"/>
    <p:sldLayoutId id="2147483668" r:id="rId6"/>
    <p:sldLayoutId id="2147483669" r:id="rId7"/>
    <p:sldLayoutId id="2147483680"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21704;&#22827;&#26364;&#32534;&#30721;&#23454;&#29616;&#38142;&#25602;.txt"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75.png"/><Relationship Id="rId7" Type="http://schemas.openxmlformats.org/officeDocument/2006/relationships/image" Target="../media/image6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树和二叉树</a:t>
            </a:r>
          </a:p>
        </p:txBody>
      </p:sp>
      <p:sp>
        <p:nvSpPr>
          <p:cNvPr id="5" name="文本占位符 4"/>
          <p:cNvSpPr>
            <a:spLocks noGrp="1"/>
          </p:cNvSpPr>
          <p:nvPr>
            <p:ph type="body" sz="quarter" idx="13"/>
          </p:nvPr>
        </p:nvSpPr>
        <p:spPr/>
        <p:txBody>
          <a:bodyPr/>
          <a:lstStyle/>
          <a:p>
            <a:r>
              <a:rPr lang="en-US" altLang="zh-CN" dirty="0"/>
              <a:t>6</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树的基本术语</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499248"/>
                <a:ext cx="9036496" cy="3507876"/>
              </a:xfrm>
            </p:spPr>
            <p:txBody>
              <a:bodyPr/>
              <a:lstStyle/>
              <a:p>
                <a:pPr algn="just">
                  <a:lnSpc>
                    <a:spcPts val="2200"/>
                  </a:lnSpc>
                </a:pPr>
                <a:r>
                  <a:rPr lang="zh-CN" altLang="zh-CN" sz="1800" dirty="0">
                    <a:solidFill>
                      <a:srgbClr val="0070C0"/>
                    </a:solidFill>
                    <a:latin typeface="隶书" panose="02010509060101010101" pitchFamily="49" charset="-122"/>
                    <a:ea typeface="隶书" panose="02010509060101010101" pitchFamily="49" charset="-122"/>
                  </a:rPr>
                  <a:t>堂兄弟结点</a:t>
                </a:r>
                <a:r>
                  <a:rPr lang="zh-CN" altLang="zh-CN" sz="1800" dirty="0">
                    <a:latin typeface="隶书" panose="02010509060101010101" pitchFamily="49" charset="-122"/>
                    <a:ea typeface="隶书" panose="02010509060101010101" pitchFamily="49" charset="-122"/>
                  </a:rPr>
                  <a:t>：在树中的层次相同，但双亲不同的结点称为堂兄弟结点，简称堂兄。例如在图所示的树中，结点</a:t>
                </a:r>
                <a14:m>
                  <m:oMath xmlns:m="http://schemas.openxmlformats.org/officeDocument/2006/math">
                    <m:r>
                      <a:rPr lang="en-US" altLang="zh-CN" sz="1800" i="1">
                        <a:latin typeface="Cambria Math" panose="02040503050406030204" pitchFamily="18" charset="0"/>
                      </a:rPr>
                      <m:t>𝐹</m:t>
                    </m:r>
                    <m:r>
                      <a:rPr lang="en-US" altLang="zh-CN" sz="1800" i="1">
                        <a:latin typeface="Cambria Math" panose="02040503050406030204" pitchFamily="18" charset="0"/>
                      </a:rPr>
                      <m:t>,</m:t>
                    </m:r>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𝐻</m:t>
                    </m:r>
                  </m:oMath>
                </a14:m>
                <a:r>
                  <a:rPr lang="zh-CN" altLang="zh-CN" sz="1800" dirty="0">
                    <a:latin typeface="隶书" panose="02010509060101010101" pitchFamily="49" charset="-122"/>
                    <a:ea typeface="隶书" panose="02010509060101010101" pitchFamily="49" charset="-122"/>
                  </a:rPr>
                  <a:t>为堂兄。</a:t>
                </a:r>
              </a:p>
              <a:p>
                <a:pPr algn="just">
                  <a:lnSpc>
                    <a:spcPts val="2200"/>
                  </a:lnSpc>
                </a:pPr>
                <a:r>
                  <a:rPr lang="zh-CN" altLang="zh-CN" sz="1800" dirty="0">
                    <a:solidFill>
                      <a:srgbClr val="0070C0"/>
                    </a:solidFill>
                    <a:latin typeface="隶书" panose="02010509060101010101" pitchFamily="49" charset="-122"/>
                    <a:ea typeface="隶书" panose="02010509060101010101" pitchFamily="49" charset="-122"/>
                  </a:rPr>
                  <a:t>祖先结点</a:t>
                </a:r>
                <a:r>
                  <a:rPr lang="zh-CN" altLang="zh-CN" sz="1800" dirty="0">
                    <a:latin typeface="隶书" panose="02010509060101010101" pitchFamily="49" charset="-122"/>
                    <a:ea typeface="隶书" panose="02010509060101010101" pitchFamily="49" charset="-122"/>
                  </a:rPr>
                  <a:t>：从根结点到结点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所经过分支上的所有结点，都称为</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的祖先结点，简称祖先。例如在图所示的树中，结点</a:t>
                </a:r>
                <a14:m>
                  <m:oMath xmlns:m="http://schemas.openxmlformats.org/officeDocument/2006/math">
                    <m:r>
                      <a:rPr lang="es-ES" altLang="zh-CN" sz="1800" i="1">
                        <a:latin typeface="Cambria Math" panose="02040503050406030204" pitchFamily="18" charset="0"/>
                      </a:rPr>
                      <m:t>𝐾</m:t>
                    </m:r>
                  </m:oMath>
                </a14:m>
                <a:r>
                  <a:rPr lang="zh-CN" altLang="zh-CN" sz="1800" dirty="0">
                    <a:latin typeface="隶书" panose="02010509060101010101" pitchFamily="49" charset="-122"/>
                    <a:ea typeface="隶书" panose="02010509060101010101" pitchFamily="49" charset="-122"/>
                  </a:rPr>
                  <a:t>的祖先为结点</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rPr>
                      <m:t>,</m:t>
                    </m:r>
                    <m:r>
                      <a:rPr lang="en-US" altLang="zh-CN" sz="1800" i="1">
                        <a:latin typeface="Cambria Math" panose="02040503050406030204" pitchFamily="18" charset="0"/>
                      </a:rPr>
                      <m:t>𝐷</m:t>
                    </m:r>
                    <m:r>
                      <a:rPr lang="en-US" altLang="zh-CN" sz="1800" i="1">
                        <a:latin typeface="Cambria Math" panose="02040503050406030204" pitchFamily="18" charset="0"/>
                      </a:rPr>
                      <m:t>,</m:t>
                    </m:r>
                    <m:r>
                      <a:rPr lang="en-US" altLang="zh-CN" sz="1800" i="1">
                        <a:latin typeface="Cambria Math" panose="02040503050406030204" pitchFamily="18" charset="0"/>
                      </a:rPr>
                      <m:t>𝐽</m:t>
                    </m:r>
                  </m:oMath>
                </a14:m>
                <a:r>
                  <a:rPr lang="zh-CN" altLang="zh-CN" sz="1800" dirty="0">
                    <a:latin typeface="隶书" panose="02010509060101010101" pitchFamily="49" charset="-122"/>
                    <a:ea typeface="隶书" panose="02010509060101010101" pitchFamily="49" charset="-122"/>
                  </a:rPr>
                  <a:t>。</a:t>
                </a:r>
              </a:p>
              <a:p>
                <a:pPr algn="just">
                  <a:lnSpc>
                    <a:spcPts val="2200"/>
                  </a:lnSpc>
                </a:pPr>
                <a:r>
                  <a:rPr lang="zh-CN" altLang="zh-CN" sz="1800" dirty="0">
                    <a:solidFill>
                      <a:srgbClr val="0070C0"/>
                    </a:solidFill>
                    <a:latin typeface="隶书" panose="02010509060101010101" pitchFamily="49" charset="-122"/>
                    <a:ea typeface="隶书" panose="02010509060101010101" pitchFamily="49" charset="-122"/>
                  </a:rPr>
                  <a:t>子孙结点</a:t>
                </a:r>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的孩子，以及这些孩子的孩子都是</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的子孙结点，简称子孙，。例如在图所示的树中，结点</a:t>
                </a:r>
                <a14:m>
                  <m:oMath xmlns:m="http://schemas.openxmlformats.org/officeDocument/2006/math">
                    <m:r>
                      <a:rPr lang="en-US" altLang="zh-CN" sz="1800" i="1">
                        <a:latin typeface="Cambria Math" panose="02040503050406030204" pitchFamily="18" charset="0"/>
                      </a:rPr>
                      <m:t>𝐷</m:t>
                    </m:r>
                  </m:oMath>
                </a14:m>
                <a:r>
                  <a:rPr lang="zh-CN" altLang="zh-CN" sz="1800" dirty="0">
                    <a:latin typeface="隶书" panose="02010509060101010101" pitchFamily="49" charset="-122"/>
                    <a:ea typeface="隶书" panose="02010509060101010101" pitchFamily="49" charset="-122"/>
                  </a:rPr>
                  <a:t>的子孙为</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r>
                      <a:rPr lang="en-US" altLang="zh-CN" sz="1800" i="1">
                        <a:latin typeface="Cambria Math" panose="02040503050406030204" pitchFamily="18" charset="0"/>
                      </a:rPr>
                      <m:t>𝐼</m:t>
                    </m:r>
                    <m:r>
                      <a:rPr lang="en-US" altLang="zh-CN" sz="1800" i="1">
                        <a:latin typeface="Cambria Math" panose="02040503050406030204" pitchFamily="18" charset="0"/>
                      </a:rPr>
                      <m:t>,</m:t>
                    </m:r>
                    <m:r>
                      <a:rPr lang="en-US" altLang="zh-CN" sz="1800" i="1">
                        <a:latin typeface="Cambria Math" panose="02040503050406030204" pitchFamily="18" charset="0"/>
                      </a:rPr>
                      <m:t>𝐽</m:t>
                    </m:r>
                    <m:r>
                      <a:rPr lang="en-US" altLang="zh-CN" sz="1800" i="1">
                        <a:latin typeface="Cambria Math" panose="02040503050406030204" pitchFamily="18" charset="0"/>
                      </a:rPr>
                      <m:t>,</m:t>
                    </m:r>
                    <m:r>
                      <a:rPr lang="en-US" altLang="zh-CN" sz="1800" i="1">
                        <a:latin typeface="Cambria Math" panose="02040503050406030204" pitchFamily="18" charset="0"/>
                      </a:rPr>
                      <m:t>𝐾</m:t>
                    </m:r>
                  </m:oMath>
                </a14:m>
                <a:r>
                  <a:rPr lang="zh-CN" altLang="zh-CN" sz="1800" dirty="0">
                    <a:latin typeface="隶书" panose="02010509060101010101" pitchFamily="49" charset="-122"/>
                    <a:ea typeface="隶书" panose="02010509060101010101" pitchFamily="49" charset="-122"/>
                  </a:rPr>
                  <a:t>。</a:t>
                </a:r>
              </a:p>
              <a:p>
                <a:pPr algn="just">
                  <a:lnSpc>
                    <a:spcPts val="2200"/>
                  </a:lnSpc>
                </a:pPr>
                <a:r>
                  <a:rPr lang="zh-CN" altLang="zh-CN" sz="1800" dirty="0">
                    <a:solidFill>
                      <a:srgbClr val="0070C0"/>
                    </a:solidFill>
                    <a:latin typeface="隶书" panose="02010509060101010101" pitchFamily="49" charset="-122"/>
                    <a:ea typeface="隶书" panose="02010509060101010101" pitchFamily="49" charset="-122"/>
                  </a:rPr>
                  <a:t>结点的层次</a:t>
                </a:r>
                <a:r>
                  <a:rPr lang="zh-CN" altLang="zh-CN" sz="1800" dirty="0">
                    <a:latin typeface="隶书" panose="02010509060101010101" pitchFamily="49" charset="-122"/>
                    <a:ea typeface="隶书" panose="02010509060101010101" pitchFamily="49" charset="-122"/>
                  </a:rPr>
                  <a:t>：根结点的层次为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，根结点的孩子的层次为</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，根结点的孩子的孩子的层次为</a:t>
                </a:r>
                <a:r>
                  <a:rPr lang="es-E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，依次类推。例如在图所示的树中，根结点</a:t>
                </a:r>
                <a14:m>
                  <m:oMath xmlns:m="http://schemas.openxmlformats.org/officeDocument/2006/math">
                    <m:r>
                      <a:rPr lang="es-ES" altLang="zh-CN" sz="1800" i="1">
                        <a:latin typeface="Cambria Math" panose="02040503050406030204" pitchFamily="18" charset="0"/>
                      </a:rPr>
                      <m:t>𝐴</m:t>
                    </m:r>
                  </m:oMath>
                </a14:m>
                <a:r>
                  <a:rPr lang="zh-CN" altLang="zh-CN" sz="1800" dirty="0">
                    <a:latin typeface="隶书" panose="02010509060101010101" pitchFamily="49" charset="-122"/>
                    <a:ea typeface="隶书" panose="02010509060101010101" pitchFamily="49" charset="-122"/>
                  </a:rPr>
                  <a:t>的层次为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r>
                      <a:rPr lang="en-US" altLang="zh-CN" sz="1800" i="1">
                        <a:latin typeface="Cambria Math" panose="02040503050406030204" pitchFamily="18" charset="0"/>
                      </a:rPr>
                      <m:t>𝐼</m:t>
                    </m:r>
                    <m:r>
                      <a:rPr lang="en-US" altLang="zh-CN" sz="1800" i="1">
                        <a:latin typeface="Cambria Math" panose="02040503050406030204" pitchFamily="18" charset="0"/>
                      </a:rPr>
                      <m:t>,</m:t>
                    </m:r>
                    <m:r>
                      <a:rPr lang="en-US" altLang="zh-CN" sz="1800" i="1">
                        <a:latin typeface="Cambria Math" panose="02040503050406030204" pitchFamily="18" charset="0"/>
                      </a:rPr>
                      <m:t>𝐽</m:t>
                    </m:r>
                  </m:oMath>
                </a14:m>
                <a:r>
                  <a:rPr lang="zh-CN" altLang="zh-CN" sz="1800" dirty="0">
                    <a:latin typeface="隶书" panose="02010509060101010101" pitchFamily="49" charset="-122"/>
                    <a:ea typeface="隶书" panose="02010509060101010101" pitchFamily="49" charset="-122"/>
                  </a:rPr>
                  <a:t>的层次为</a:t>
                </a:r>
                <a:r>
                  <a:rPr lang="es-E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499248"/>
                <a:ext cx="9036496" cy="3507876"/>
              </a:xfrm>
              <a:blipFill rotWithShape="0">
                <a:blip r:embed="rId2"/>
                <a:stretch>
                  <a:fillRect l="-742" t="-2087" r="-8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551995" y="51470"/>
            <a:ext cx="1736872" cy="1400503"/>
          </a:xfrm>
          <a:prstGeom prst="rect">
            <a:avLst/>
          </a:prstGeom>
        </p:spPr>
      </p:pic>
    </p:spTree>
    <p:extLst>
      <p:ext uri="{BB962C8B-B14F-4D97-AF65-F5344CB8AC3E}">
        <p14:creationId xmlns:p14="http://schemas.microsoft.com/office/powerpoint/2010/main" val="343826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树的基本术语</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491630"/>
                <a:ext cx="9036496" cy="3507876"/>
              </a:xfrm>
            </p:spPr>
            <p:txBody>
              <a:bodyPr/>
              <a:lstStyle/>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树的深度</a:t>
                </a:r>
                <a:r>
                  <a:rPr lang="zh-CN" altLang="zh-CN" sz="1800" dirty="0">
                    <a:latin typeface="隶书" panose="02010509060101010101" pitchFamily="49" charset="-122"/>
                    <a:ea typeface="隶书" panose="02010509060101010101" pitchFamily="49" charset="-122"/>
                  </a:rPr>
                  <a:t>：树中结点的最大层次称为树的深度，也称为树高。空树的深度为</a:t>
                </a:r>
                <a:r>
                  <a:rPr lang="es-E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，只有一个根结点的树的深度为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，图所示的树的深度为</a:t>
                </a:r>
                <a:r>
                  <a:rPr lang="es-E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a:t>
                </a:r>
              </a:p>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路径</a:t>
                </a:r>
                <a:r>
                  <a:rPr lang="zh-CN" altLang="zh-CN" sz="1800" dirty="0">
                    <a:latin typeface="隶书" panose="02010509060101010101" pitchFamily="49" charset="-122"/>
                    <a:ea typeface="隶书" panose="02010509060101010101" pitchFamily="49" charset="-122"/>
                  </a:rPr>
                  <a:t>：从树的某个结点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到其子孙结点</a:t>
                </a:r>
                <a14:m>
                  <m:oMath xmlns:m="http://schemas.openxmlformats.org/officeDocument/2006/math">
                    <m:r>
                      <a:rPr lang="es-ES" altLang="zh-CN" sz="1800" i="1">
                        <a:latin typeface="Cambria Math" panose="02040503050406030204" pitchFamily="18" charset="0"/>
                      </a:rPr>
                      <m:t>𝑌</m:t>
                    </m:r>
                  </m:oMath>
                </a14:m>
                <a:r>
                  <a:rPr lang="zh-CN" altLang="zh-CN" sz="1800" dirty="0">
                    <a:latin typeface="隶书" panose="02010509060101010101" pitchFamily="49" charset="-122"/>
                    <a:ea typeface="隶书" panose="02010509060101010101" pitchFamily="49" charset="-122"/>
                  </a:rPr>
                  <a:t>所经过的路线叫做路径；路径上经过的边的条数称为路径长度。由于树中无回路，所以树的路径是唯一的。如图所示的树中，从结点</a:t>
                </a:r>
                <a14:m>
                  <m:oMath xmlns:m="http://schemas.openxmlformats.org/officeDocument/2006/math">
                    <m:r>
                      <a:rPr lang="es-ES" altLang="zh-CN" sz="1800" i="1">
                        <a:latin typeface="Cambria Math" panose="02040503050406030204" pitchFamily="18" charset="0"/>
                      </a:rPr>
                      <m:t>𝐴</m:t>
                    </m:r>
                  </m:oMath>
                </a14:m>
                <a:r>
                  <a:rPr lang="zh-CN" altLang="zh-CN" sz="1800" dirty="0">
                    <a:latin typeface="隶书" panose="02010509060101010101" pitchFamily="49" charset="-122"/>
                    <a:ea typeface="隶书" panose="02010509060101010101" pitchFamily="49" charset="-122"/>
                  </a:rPr>
                  <a:t>到结点</a:t>
                </a:r>
                <a14:m>
                  <m:oMath xmlns:m="http://schemas.openxmlformats.org/officeDocument/2006/math">
                    <m:r>
                      <a:rPr lang="es-ES" altLang="zh-CN" sz="1800" i="1">
                        <a:latin typeface="Cambria Math" panose="02040503050406030204" pitchFamily="18" charset="0"/>
                      </a:rPr>
                      <m:t>𝐾</m:t>
                    </m:r>
                  </m:oMath>
                </a14:m>
                <a:r>
                  <a:rPr lang="zh-CN" altLang="zh-CN" sz="1800" dirty="0">
                    <a:latin typeface="隶书" panose="02010509060101010101" pitchFamily="49" charset="-122"/>
                    <a:ea typeface="隶书" panose="02010509060101010101" pitchFamily="49" charset="-122"/>
                  </a:rPr>
                  <a:t>的路径是</a:t>
                </a: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rPr>
                      <m:t>,</m:t>
                    </m:r>
                    <m:r>
                      <a:rPr lang="en-US" altLang="zh-CN" sz="1800" i="1">
                        <a:latin typeface="Cambria Math" panose="02040503050406030204" pitchFamily="18" charset="0"/>
                      </a:rPr>
                      <m:t>𝐷</m:t>
                    </m:r>
                    <m:r>
                      <a:rPr lang="en-US" altLang="zh-CN" sz="1800" i="1">
                        <a:latin typeface="Cambria Math" panose="02040503050406030204" pitchFamily="18" charset="0"/>
                      </a:rPr>
                      <m:t>,</m:t>
                    </m:r>
                    <m:r>
                      <a:rPr lang="en-US" altLang="zh-CN" sz="1800" i="1">
                        <a:latin typeface="Cambria Math" panose="02040503050406030204" pitchFamily="18" charset="0"/>
                      </a:rPr>
                      <m:t>𝐽</m:t>
                    </m:r>
                    <m:r>
                      <a:rPr lang="en-US" altLang="zh-CN" sz="1800" i="1">
                        <a:latin typeface="Cambria Math" panose="02040503050406030204" pitchFamily="18" charset="0"/>
                      </a:rPr>
                      <m:t>,</m:t>
                    </m:r>
                    <m:r>
                      <a:rPr lang="en-US" altLang="zh-CN" sz="1800" i="1">
                        <a:latin typeface="Cambria Math" panose="02040503050406030204" pitchFamily="18" charset="0"/>
                      </a:rPr>
                      <m:t>𝐾</m:t>
                    </m:r>
                  </m:oMath>
                </a14:m>
                <a:r>
                  <a:rPr lang="zh-CN" altLang="zh-CN" sz="1800" dirty="0">
                    <a:latin typeface="隶书" panose="02010509060101010101" pitchFamily="49" charset="-122"/>
                    <a:ea typeface="隶书" panose="02010509060101010101" pitchFamily="49" charset="-122"/>
                  </a:rPr>
                  <a:t>，路径长度为</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p>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有序树与无序树</a:t>
                </a:r>
                <a:r>
                  <a:rPr lang="zh-CN" altLang="zh-CN" sz="1800" dirty="0">
                    <a:latin typeface="隶书" panose="02010509060101010101" pitchFamily="49" charset="-122"/>
                    <a:ea typeface="隶书" panose="02010509060101010101" pitchFamily="49" charset="-122"/>
                  </a:rPr>
                  <a:t>：如果树中各个结点的各子树从左到右都是有次序的树（即不能互换），则称该树为有序树，否则称为无序树。在有序树中最左边的子树的根称为第一个孩子，最右边的子树的根称为最后一个孩子。</a:t>
                </a:r>
              </a:p>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森林</a:t>
                </a:r>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s-ES" altLang="zh-CN" sz="1800" i="1">
                        <a:latin typeface="Cambria Math" panose="02040503050406030204" pitchFamily="18" charset="0"/>
                      </a:rPr>
                      <m:t>𝑚</m:t>
                    </m:r>
                    <m:r>
                      <a:rPr lang="es-ES" altLang="zh-CN" sz="1800" i="1">
                        <a:latin typeface="Cambria Math" panose="02040503050406030204" pitchFamily="18" charset="0"/>
                      </a:rPr>
                      <m:t>(</m:t>
                    </m:r>
                    <m:r>
                      <a:rPr lang="es-ES" altLang="zh-CN" sz="1800" i="1">
                        <a:latin typeface="Cambria Math" panose="02040503050406030204" pitchFamily="18" charset="0"/>
                      </a:rPr>
                      <m:t>𝑚</m:t>
                    </m:r>
                    <m:r>
                      <a:rPr lang="es-E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棵互不相交的树构成的集合称之为森林。对树中每个结点而言，其子树的集合就为森林。</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491630"/>
                <a:ext cx="9036496" cy="3507876"/>
              </a:xfrm>
              <a:blipFill rotWithShape="0">
                <a:blip r:embed="rId2"/>
                <a:stretch>
                  <a:fillRect l="-742" t="-2261" r="-283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551995" y="51470"/>
            <a:ext cx="1736872" cy="1400503"/>
          </a:xfrm>
          <a:prstGeom prst="rect">
            <a:avLst/>
          </a:prstGeom>
        </p:spPr>
      </p:pic>
    </p:spTree>
    <p:extLst>
      <p:ext uri="{BB962C8B-B14F-4D97-AF65-F5344CB8AC3E}">
        <p14:creationId xmlns:p14="http://schemas.microsoft.com/office/powerpoint/2010/main" val="338631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树的抽象数据类型定义</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2195" y="707454"/>
                <a:ext cx="5256584" cy="3507876"/>
              </a:xfrm>
            </p:spPr>
            <p:txBody>
              <a:bodyPr/>
              <a:lstStyle/>
              <a:p>
                <a:pPr>
                  <a:lnSpc>
                    <a:spcPct val="100000"/>
                  </a:lnSpc>
                  <a:spcBef>
                    <a:spcPts val="0"/>
                  </a:spcBef>
                </a:pPr>
                <a:r>
                  <a:rPr lang="en-US" altLang="zh-CN" sz="1600" dirty="0">
                    <a:latin typeface="隶书" panose="02010509060101010101" pitchFamily="49" charset="-122"/>
                    <a:ea typeface="隶书" panose="02010509060101010101" pitchFamily="49" charset="-122"/>
                  </a:rPr>
                  <a:t>ADT Tree{</a:t>
                </a:r>
                <a:endParaRPr lang="zh-CN" altLang="zh-CN" sz="1600" dirty="0">
                  <a:latin typeface="隶书" panose="02010509060101010101" pitchFamily="49" charset="-122"/>
                  <a:ea typeface="隶书" panose="02010509060101010101" pitchFamily="49" charset="-122"/>
                </a:endParaRPr>
              </a:p>
              <a:p>
                <a:pPr>
                  <a:lnSpc>
                    <a:spcPct val="100000"/>
                  </a:lnSpc>
                  <a:spcBef>
                    <a:spcPts val="0"/>
                  </a:spcBef>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数据对象</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r>
                      <a:rPr lang="en-US" altLang="zh-CN" sz="1600" i="1">
                        <a:latin typeface="Cambria Math" panose="02040503050406030204" pitchFamily="18" charset="0"/>
                      </a:rPr>
                      <m:t>𝐷</m:t>
                    </m:r>
                    <m:r>
                      <a:rPr lang="zh-CN" altLang="zh-CN" sz="1600">
                        <a:latin typeface="Cambria Math" panose="02040503050406030204" pitchFamily="18" charset="0"/>
                      </a:rPr>
                      <m:t>为性质相同的数据元素的集合</m:t>
                    </m:r>
                  </m:oMath>
                </a14:m>
                <a:endParaRPr lang="zh-CN" altLang="zh-CN" sz="1600" dirty="0">
                  <a:latin typeface="隶书" panose="02010509060101010101" pitchFamily="49" charset="-122"/>
                  <a:ea typeface="隶书" panose="02010509060101010101" pitchFamily="49" charset="-122"/>
                </a:endParaRPr>
              </a:p>
              <a:p>
                <a:pPr>
                  <a:lnSpc>
                    <a:spcPct val="100000"/>
                  </a:lnSpc>
                  <a:spcBef>
                    <a:spcPts val="0"/>
                  </a:spcBef>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数据关系</a:t>
                </a:r>
                <a14:m>
                  <m:oMath xmlns:m="http://schemas.openxmlformats.org/officeDocument/2006/math">
                    <m:r>
                      <a:rPr lang="en-US" altLang="zh-CN" sz="1600" i="1">
                        <a:latin typeface="Cambria Math" panose="02040503050406030204" pitchFamily="18" charset="0"/>
                      </a:rPr>
                      <m:t>𝑅</m:t>
                    </m:r>
                  </m:oMath>
                </a14:m>
                <a:r>
                  <a:rPr lang="zh-CN" altLang="zh-CN" sz="1600" dirty="0">
                    <a:latin typeface="隶书" panose="02010509060101010101" pitchFamily="49" charset="-122"/>
                    <a:ea typeface="隶书" panose="02010509060101010101" pitchFamily="49" charset="-122"/>
                  </a:rPr>
                  <a:t>：</a:t>
                </a:r>
              </a:p>
              <a:p>
                <a:pPr>
                  <a:lnSpc>
                    <a:spcPct val="100000"/>
                  </a:lnSpc>
                  <a:spcBef>
                    <a:spcPts val="0"/>
                  </a:spcBef>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若</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为空集，则称为空树；</a:t>
                </a:r>
              </a:p>
              <a:p>
                <a:pPr>
                  <a:lnSpc>
                    <a:spcPct val="100000"/>
                  </a:lnSpc>
                  <a:spcBef>
                    <a:spcPts val="0"/>
                  </a:spcBef>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若</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仅有一个数据元素，则</a:t>
                </a:r>
                <a14:m>
                  <m:oMath xmlns:m="http://schemas.openxmlformats.org/officeDocument/2006/math">
                    <m:r>
                      <a:rPr lang="en-US" altLang="zh-CN" sz="1600" i="1">
                        <a:latin typeface="Cambria Math" panose="02040503050406030204" pitchFamily="18" charset="0"/>
                      </a:rPr>
                      <m:t>𝑅</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。否则</a:t>
                </a:r>
                <a14:m>
                  <m:oMath xmlns:m="http://schemas.openxmlformats.org/officeDocument/2006/math">
                    <m:r>
                      <a:rPr lang="en-US" altLang="zh-CN" sz="1600" i="1">
                        <a:latin typeface="Cambria Math" panose="02040503050406030204" pitchFamily="18" charset="0"/>
                      </a:rPr>
                      <m:t>𝑅</m:t>
                    </m:r>
                    <m:r>
                      <a:rPr lang="en-US" altLang="zh-CN" sz="1600" i="1">
                        <a:latin typeface="Cambria Math" panose="02040503050406030204" pitchFamily="18" charset="0"/>
                      </a:rPr>
                      <m:t>≠∅</m:t>
                    </m:r>
                  </m:oMath>
                </a14:m>
                <a:endParaRPr lang="zh-CN" altLang="zh-CN" sz="1600" dirty="0">
                  <a:latin typeface="隶书" panose="02010509060101010101" pitchFamily="49" charset="-122"/>
                  <a:ea typeface="隶书" panose="02010509060101010101" pitchFamily="49" charset="-122"/>
                </a:endParaRPr>
              </a:p>
              <a:p>
                <a:pPr>
                  <a:lnSpc>
                    <a:spcPct val="1000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1</a:t>
                </a:r>
                <a:r>
                  <a:rPr lang="zh-CN" altLang="zh-CN" sz="1600" dirty="0">
                    <a:latin typeface="隶书" panose="02010509060101010101" pitchFamily="49" charset="-122"/>
                    <a:ea typeface="隶书" panose="02010509060101010101" pitchFamily="49" charset="-122"/>
                  </a:rPr>
                  <a:t>）在</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中存在唯一的称为根的数据元素</a:t>
                </a:r>
                <a14:m>
                  <m:oMath xmlns:m="http://schemas.openxmlformats.org/officeDocument/2006/math">
                    <m:r>
                      <a:rPr lang="en-US" altLang="zh-CN" sz="1600" i="1">
                        <a:latin typeface="Cambria Math" panose="02040503050406030204" pitchFamily="18" charset="0"/>
                      </a:rPr>
                      <m:t>𝑟𝑜𝑜𝑡</m:t>
                    </m:r>
                  </m:oMath>
                </a14:m>
                <a:r>
                  <a:rPr lang="zh-CN" altLang="zh-CN" sz="1600" dirty="0">
                    <a:latin typeface="隶书" panose="02010509060101010101" pitchFamily="49" charset="-122"/>
                    <a:ea typeface="隶书" panose="02010509060101010101" pitchFamily="49" charset="-122"/>
                  </a:rPr>
                  <a:t>，它在关系</a:t>
                </a:r>
                <a14:m>
                  <m:oMath xmlns:m="http://schemas.openxmlformats.org/officeDocument/2006/math">
                    <m:r>
                      <a:rPr lang="en-US" altLang="zh-CN" sz="1600" i="1">
                        <a:latin typeface="Cambria Math" panose="02040503050406030204" pitchFamily="18" charset="0"/>
                      </a:rPr>
                      <m:t>𝑅</m:t>
                    </m:r>
                  </m:oMath>
                </a14:m>
                <a:r>
                  <a:rPr lang="zh-CN" altLang="zh-CN" sz="1600" dirty="0">
                    <a:latin typeface="隶书" panose="02010509060101010101" pitchFamily="49" charset="-122"/>
                    <a:ea typeface="隶书" panose="02010509060101010101" pitchFamily="49" charset="-122"/>
                  </a:rPr>
                  <a:t>下无前驱；</a:t>
                </a:r>
              </a:p>
              <a:p>
                <a:pPr>
                  <a:lnSpc>
                    <a:spcPct val="1000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2</a:t>
                </a:r>
                <a:r>
                  <a:rPr lang="zh-CN" altLang="zh-CN" sz="1600" dirty="0">
                    <a:latin typeface="隶书" panose="02010509060101010101" pitchFamily="49" charset="-122"/>
                    <a:ea typeface="隶书" panose="02010509060101010101" pitchFamily="49" charset="-122"/>
                  </a:rPr>
                  <a:t>）存在</a:t>
                </a:r>
                <a14:m>
                  <m:oMath xmlns:m="http://schemas.openxmlformats.org/officeDocument/2006/math">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𝑟𝑜𝑜𝑡</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的一个划分</a:t>
                </a:r>
                <a14:m>
                  <m:oMath xmlns:m="http://schemas.openxmlformats.org/officeDocument/2006/math">
                    <m:r>
                      <a:rPr lang="en-U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𝐷</m:t>
                        </m:r>
                      </m:e>
                      <m:sub>
                        <m:r>
                          <a:rPr lang="es-ES" altLang="zh-CN" sz="1600" i="1">
                            <a:latin typeface="Cambria Math" panose="02040503050406030204" pitchFamily="18" charset="0"/>
                          </a:rPr>
                          <m:t>1</m:t>
                        </m:r>
                      </m:sub>
                    </m:sSub>
                    <m:r>
                      <a:rPr lang="es-E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𝐷</m:t>
                        </m:r>
                      </m:e>
                      <m:sub>
                        <m:r>
                          <a:rPr lang="es-ES" altLang="zh-CN" sz="1600" i="1">
                            <a:latin typeface="Cambria Math" panose="02040503050406030204" pitchFamily="18" charset="0"/>
                          </a:rPr>
                          <m:t>2</m:t>
                        </m:r>
                      </m:sub>
                    </m:sSub>
                    <m:r>
                      <a:rPr lang="es-E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𝐷</m:t>
                        </m:r>
                      </m:e>
                      <m:sub>
                        <m:r>
                          <a:rPr lang="es-ES" altLang="zh-CN" sz="1600" i="1">
                            <a:latin typeface="Cambria Math" panose="02040503050406030204" pitchFamily="18" charset="0"/>
                          </a:rPr>
                          <m:t>𝑚</m:t>
                        </m:r>
                      </m:sub>
                    </m:sSub>
                    <m:r>
                      <a:rPr lang="es-ES" altLang="zh-CN" sz="1600">
                        <a:latin typeface="Cambria Math" panose="02040503050406030204" pitchFamily="18" charset="0"/>
                      </a:rPr>
                      <m:t>}(</m:t>
                    </m:r>
                    <m:r>
                      <a:rPr lang="es-ES" altLang="zh-CN" sz="1600" i="1">
                        <a:latin typeface="Cambria Math" panose="02040503050406030204" pitchFamily="18" charset="0"/>
                      </a:rPr>
                      <m:t>𝑚</m:t>
                    </m:r>
                    <m:r>
                      <a:rPr lang="es-ES" altLang="zh-CN" sz="1600" i="1">
                        <a:latin typeface="Cambria Math" panose="02040503050406030204" pitchFamily="18" charset="0"/>
                      </a:rPr>
                      <m:t>&gt;0</m:t>
                    </m:r>
                    <m:r>
                      <a:rPr lang="es-ES" altLang="zh-CN" sz="1600">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，且对于</a:t>
                </a:r>
                <a14:m>
                  <m:oMath xmlns:m="http://schemas.openxmlformats.org/officeDocument/2006/math">
                    <m:r>
                      <a:rPr lang="es-ES" altLang="zh-CN" sz="1600" i="1">
                        <a:latin typeface="Cambria Math" panose="02040503050406030204" pitchFamily="18" charset="0"/>
                      </a:rPr>
                      <m:t>∀</m:t>
                    </m:r>
                    <m:r>
                      <a:rPr lang="es-ES" altLang="zh-CN" sz="1600" i="1">
                        <a:latin typeface="Cambria Math" panose="02040503050406030204" pitchFamily="18" charset="0"/>
                      </a:rPr>
                      <m:t>𝑖</m:t>
                    </m:r>
                    <m:r>
                      <a:rPr lang="es-ES" altLang="zh-CN" sz="1600" i="1">
                        <a:latin typeface="Cambria Math" panose="02040503050406030204" pitchFamily="18" charset="0"/>
                      </a:rPr>
                      <m:t>(1≤</m:t>
                    </m:r>
                    <m:r>
                      <a:rPr lang="es-ES" altLang="zh-CN" sz="1600" i="1">
                        <a:latin typeface="Cambria Math" panose="02040503050406030204" pitchFamily="18" charset="0"/>
                      </a:rPr>
                      <m:t>𝑖</m:t>
                    </m:r>
                    <m:r>
                      <a:rPr lang="es-ES" altLang="zh-CN" sz="1600" i="1">
                        <a:latin typeface="Cambria Math" panose="02040503050406030204" pitchFamily="18" charset="0"/>
                      </a:rPr>
                      <m:t>≤</m:t>
                    </m:r>
                    <m:r>
                      <a:rPr lang="es-ES" altLang="zh-CN" sz="1600" i="1">
                        <a:latin typeface="Cambria Math" panose="02040503050406030204" pitchFamily="18" charset="0"/>
                      </a:rPr>
                      <m:t>𝑚</m:t>
                    </m:r>
                    <m:r>
                      <a:rPr lang="es-E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，存在唯一的数据元素</a:t>
                </a:r>
                <a14:m>
                  <m:oMath xmlns:m="http://schemas.openxmlformats.org/officeDocument/2006/math">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𝑖</m:t>
                        </m:r>
                      </m:sub>
                    </m:sSub>
                    <m:r>
                      <a:rPr lang="es-E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𝐷</m:t>
                        </m:r>
                      </m:e>
                      <m:sub>
                        <m:r>
                          <a:rPr lang="es-ES" altLang="zh-CN" sz="1600" i="1">
                            <a:latin typeface="Cambria Math" panose="02040503050406030204" pitchFamily="18" charset="0"/>
                          </a:rPr>
                          <m:t>𝑖</m:t>
                        </m:r>
                      </m:sub>
                    </m:sSub>
                  </m:oMath>
                </a14:m>
                <a:r>
                  <a:rPr lang="zh-CN" altLang="zh-CN" sz="1600" dirty="0">
                    <a:latin typeface="隶书" panose="02010509060101010101" pitchFamily="49" charset="-122"/>
                    <a:ea typeface="隶书" panose="02010509060101010101" pitchFamily="49" charset="-122"/>
                  </a:rPr>
                  <a:t>，有</a:t>
                </a:r>
                <a14:m>
                  <m:oMath xmlns:m="http://schemas.openxmlformats.org/officeDocument/2006/math">
                    <m:r>
                      <a:rPr lang="es-ES" altLang="zh-CN" sz="1600">
                        <a:latin typeface="Cambria Math" panose="02040503050406030204" pitchFamily="18" charset="0"/>
                      </a:rPr>
                      <m:t>(</m:t>
                    </m:r>
                    <m:r>
                      <a:rPr lang="es-ES" altLang="zh-CN" sz="1600" i="1">
                        <a:latin typeface="Cambria Math" panose="02040503050406030204" pitchFamily="18" charset="0"/>
                      </a:rPr>
                      <m:t>𝑟𝑜𝑜𝑡</m:t>
                    </m:r>
                    <m:r>
                      <a:rPr lang="es-E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𝑖</m:t>
                        </m:r>
                      </m:sub>
                    </m:sSub>
                    <m:r>
                      <a:rPr lang="es-ES" altLang="zh-CN" sz="1600" i="1">
                        <a:latin typeface="Cambria Math" panose="02040503050406030204" pitchFamily="18" charset="0"/>
                      </a:rPr>
                      <m:t>)</m:t>
                    </m:r>
                    <m:r>
                      <a:rPr lang="es-ES" altLang="zh-CN" sz="1600">
                        <a:latin typeface="Cambria Math" panose="02040503050406030204" pitchFamily="18" charset="0"/>
                      </a:rPr>
                      <m:t>∈</m:t>
                    </m:r>
                    <m:r>
                      <a:rPr lang="es-ES" altLang="zh-CN" sz="1600" i="1">
                        <a:latin typeface="Cambria Math" panose="02040503050406030204" pitchFamily="18" charset="0"/>
                      </a:rPr>
                      <m:t>𝑅</m:t>
                    </m:r>
                  </m:oMath>
                </a14:m>
                <a:r>
                  <a:rPr lang="zh-CN" altLang="zh-CN" sz="1600" dirty="0">
                    <a:latin typeface="隶书" panose="02010509060101010101" pitchFamily="49" charset="-122"/>
                    <a:ea typeface="隶书" panose="02010509060101010101" pitchFamily="49" charset="-122"/>
                  </a:rPr>
                  <a:t>。</a:t>
                </a:r>
              </a:p>
              <a:p>
                <a:pPr>
                  <a:lnSpc>
                    <a:spcPts val="2200"/>
                  </a:lnSpc>
                </a:pPr>
                <a:r>
                  <a:rPr lang="zh-CN" altLang="zh-CN" sz="1600" dirty="0">
                    <a:latin typeface="隶书" panose="02010509060101010101" pitchFamily="49" charset="-122"/>
                    <a:ea typeface="隶书" panose="02010509060101010101" pitchFamily="49" charset="-122"/>
                  </a:rPr>
                  <a:t>（</a:t>
                </a:r>
                <a:r>
                  <a:rPr lang="es-ES" altLang="zh-CN" sz="1600" dirty="0">
                    <a:latin typeface="隶书" panose="02010509060101010101" pitchFamily="49" charset="-122"/>
                    <a:ea typeface="隶书" panose="02010509060101010101" pitchFamily="49" charset="-122"/>
                  </a:rPr>
                  <a:t>3</a:t>
                </a:r>
                <a:r>
                  <a:rPr lang="zh-CN" altLang="zh-CN" sz="1600" dirty="0">
                    <a:latin typeface="隶书" panose="02010509060101010101" pitchFamily="49" charset="-122"/>
                    <a:ea typeface="隶书" panose="02010509060101010101" pitchFamily="49" charset="-122"/>
                  </a:rPr>
                  <a:t>）对应于</a:t>
                </a:r>
                <a14:m>
                  <m:oMath xmlns:m="http://schemas.openxmlformats.org/officeDocument/2006/math">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𝑟𝑜𝑜𝑡</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的一个划分，</a:t>
                </a:r>
                <a14:m>
                  <m:oMath xmlns:m="http://schemas.openxmlformats.org/officeDocument/2006/math">
                    <m:r>
                      <a:rPr lang="es-ES" altLang="zh-CN" sz="1600" i="1">
                        <a:latin typeface="Cambria Math" panose="02040503050406030204" pitchFamily="18" charset="0"/>
                      </a:rPr>
                      <m:t>𝑅</m:t>
                    </m:r>
                    <m:r>
                      <a:rPr lang="es-ES" altLang="zh-CN" sz="1600" i="1">
                        <a:latin typeface="Cambria Math" panose="02040503050406030204" pitchFamily="18" charset="0"/>
                      </a:rPr>
                      <m:t>−{</m:t>
                    </m:r>
                    <m:d>
                      <m:dPr>
                        <m:ctrlPr>
                          <a:rPr lang="zh-CN" altLang="zh-CN" sz="1600" i="1">
                            <a:latin typeface="Cambria Math" panose="02040503050406030204" pitchFamily="18" charset="0"/>
                          </a:rPr>
                        </m:ctrlPr>
                      </m:dPr>
                      <m:e>
                        <m:r>
                          <a:rPr lang="es-ES" altLang="zh-CN" sz="1600" i="1">
                            <a:latin typeface="Cambria Math" panose="02040503050406030204" pitchFamily="18" charset="0"/>
                          </a:rPr>
                          <m:t>𝑟𝑜𝑜𝑡</m:t>
                        </m:r>
                        <m:r>
                          <a:rPr lang="es-E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1</m:t>
                            </m:r>
                          </m:sub>
                        </m:sSub>
                      </m:e>
                    </m:d>
                    <m:r>
                      <a:rPr lang="es-ES" altLang="zh-CN" sz="1600" i="1">
                        <a:latin typeface="Cambria Math" panose="02040503050406030204" pitchFamily="18" charset="0"/>
                      </a:rPr>
                      <m:t>,</m:t>
                    </m:r>
                    <m:d>
                      <m:dPr>
                        <m:ctrlPr>
                          <a:rPr lang="zh-CN" altLang="zh-CN" sz="1600" i="1">
                            <a:latin typeface="Cambria Math" panose="02040503050406030204" pitchFamily="18" charset="0"/>
                          </a:rPr>
                        </m:ctrlPr>
                      </m:dPr>
                      <m:e>
                        <m:r>
                          <a:rPr lang="es-ES" altLang="zh-CN" sz="1600" i="1">
                            <a:latin typeface="Cambria Math" panose="02040503050406030204" pitchFamily="18" charset="0"/>
                          </a:rPr>
                          <m:t>𝑟𝑜𝑜𝑡</m:t>
                        </m:r>
                        <m:r>
                          <a:rPr lang="es-E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2</m:t>
                            </m:r>
                          </m:sub>
                        </m:sSub>
                      </m:e>
                    </m:d>
                    <m:r>
                      <a:rPr lang="es-ES" altLang="zh-CN" sz="1600" i="1">
                        <a:latin typeface="Cambria Math" panose="02040503050406030204" pitchFamily="18" charset="0"/>
                      </a:rPr>
                      <m:t>,⋯,</m:t>
                    </m:r>
                    <m:d>
                      <m:dPr>
                        <m:ctrlPr>
                          <a:rPr lang="zh-CN" altLang="zh-CN" sz="1600" i="1">
                            <a:latin typeface="Cambria Math" panose="02040503050406030204" pitchFamily="18" charset="0"/>
                          </a:rPr>
                        </m:ctrlPr>
                      </m:dPr>
                      <m:e>
                        <m:r>
                          <a:rPr lang="es-ES" altLang="zh-CN" sz="1600" i="1">
                            <a:latin typeface="Cambria Math" panose="02040503050406030204" pitchFamily="18" charset="0"/>
                          </a:rPr>
                          <m:t>𝑟𝑜𝑜𝑡</m:t>
                        </m:r>
                        <m:r>
                          <a:rPr lang="es-E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𝑚</m:t>
                            </m:r>
                          </m:sub>
                        </m:sSub>
                      </m:e>
                    </m:d>
                    <m:r>
                      <a:rPr lang="es-E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存在唯一的一个划分</a:t>
                </a:r>
                <a14:m>
                  <m:oMath xmlns:m="http://schemas.openxmlformats.org/officeDocument/2006/math">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m:t>
                        </m:r>
                        <m:r>
                          <a:rPr lang="es-ES" altLang="zh-CN" sz="1600" i="1">
                            <a:latin typeface="Cambria Math" panose="02040503050406030204" pitchFamily="18" charset="0"/>
                          </a:rPr>
                          <m:t>𝑅</m:t>
                        </m:r>
                      </m:e>
                      <m:sub>
                        <m:r>
                          <a:rPr lang="es-ES" altLang="zh-CN" sz="1600" i="1">
                            <a:latin typeface="Cambria Math" panose="02040503050406030204" pitchFamily="18" charset="0"/>
                          </a:rPr>
                          <m:t>1</m:t>
                        </m:r>
                      </m:sub>
                    </m:sSub>
                    <m:r>
                      <a:rPr lang="es-E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𝑅</m:t>
                        </m:r>
                      </m:e>
                      <m:sub>
                        <m:r>
                          <a:rPr lang="es-ES" altLang="zh-CN" sz="1600" i="1">
                            <a:latin typeface="Cambria Math" panose="02040503050406030204" pitchFamily="18" charset="0"/>
                          </a:rPr>
                          <m:t>2</m:t>
                        </m:r>
                      </m:sub>
                    </m:sSub>
                    <m:r>
                      <a:rPr lang="es-E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𝑅</m:t>
                        </m:r>
                      </m:e>
                      <m:sub>
                        <m:r>
                          <a:rPr lang="es-ES" altLang="zh-CN" sz="1600" i="1">
                            <a:latin typeface="Cambria Math" panose="02040503050406030204" pitchFamily="18" charset="0"/>
                          </a:rPr>
                          <m:t>𝑚</m:t>
                        </m:r>
                      </m:sub>
                    </m:sSub>
                    <m:r>
                      <a:rPr lang="es-ES" altLang="zh-CN" sz="1600">
                        <a:latin typeface="Cambria Math" panose="02040503050406030204" pitchFamily="18" charset="0"/>
                      </a:rPr>
                      <m:t>}(</m:t>
                    </m:r>
                    <m:r>
                      <a:rPr lang="es-ES" altLang="zh-CN" sz="1600" i="1">
                        <a:latin typeface="Cambria Math" panose="02040503050406030204" pitchFamily="18" charset="0"/>
                      </a:rPr>
                      <m:t>𝑚</m:t>
                    </m:r>
                    <m:r>
                      <a:rPr lang="es-ES" altLang="zh-CN" sz="1600" i="1">
                        <a:latin typeface="Cambria Math" panose="02040503050406030204" pitchFamily="18" charset="0"/>
                      </a:rPr>
                      <m:t>&gt;0</m:t>
                    </m:r>
                    <m:r>
                      <a:rPr lang="es-ES" altLang="zh-CN" sz="1600">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，对于</a:t>
                </a:r>
                <a14:m>
                  <m:oMath xmlns:m="http://schemas.openxmlformats.org/officeDocument/2006/math">
                    <m:r>
                      <a:rPr lang="es-ES" altLang="zh-CN" sz="1600" i="1">
                        <a:latin typeface="Cambria Math" panose="02040503050406030204" pitchFamily="18" charset="0"/>
                      </a:rPr>
                      <m:t>∀</m:t>
                    </m:r>
                    <m:r>
                      <a:rPr lang="es-ES" altLang="zh-CN" sz="1600" i="1">
                        <a:latin typeface="Cambria Math" panose="02040503050406030204" pitchFamily="18" charset="0"/>
                      </a:rPr>
                      <m:t>𝑖</m:t>
                    </m:r>
                    <m:r>
                      <a:rPr lang="es-ES" altLang="zh-CN" sz="1600" i="1">
                        <a:latin typeface="Cambria Math" panose="02040503050406030204" pitchFamily="18" charset="0"/>
                      </a:rPr>
                      <m:t>(1≤</m:t>
                    </m:r>
                    <m:r>
                      <a:rPr lang="es-ES" altLang="zh-CN" sz="1600" i="1">
                        <a:latin typeface="Cambria Math" panose="02040503050406030204" pitchFamily="18" charset="0"/>
                      </a:rPr>
                      <m:t>𝑖</m:t>
                    </m:r>
                    <m:r>
                      <a:rPr lang="es-ES" altLang="zh-CN" sz="1600" i="1">
                        <a:latin typeface="Cambria Math" panose="02040503050406030204" pitchFamily="18" charset="0"/>
                      </a:rPr>
                      <m:t>≤</m:t>
                    </m:r>
                    <m:r>
                      <a:rPr lang="es-ES" altLang="zh-CN" sz="1600" i="1">
                        <a:latin typeface="Cambria Math" panose="02040503050406030204" pitchFamily="18" charset="0"/>
                      </a:rPr>
                      <m:t>𝑚</m:t>
                    </m:r>
                    <m:r>
                      <a:rPr lang="es-E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𝑅</m:t>
                        </m:r>
                      </m:e>
                      <m:sub>
                        <m:r>
                          <a:rPr lang="es-ES" altLang="zh-CN" sz="1600" i="1">
                            <a:latin typeface="Cambria Math" panose="02040503050406030204" pitchFamily="18" charset="0"/>
                          </a:rPr>
                          <m:t>𝑖</m:t>
                        </m:r>
                      </m:sub>
                    </m:sSub>
                  </m:oMath>
                </a14:m>
                <a:r>
                  <a:rPr lang="zh-CN" altLang="zh-CN" sz="1600" dirty="0">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𝐷</m:t>
                        </m:r>
                      </m:e>
                      <m:sub>
                        <m:r>
                          <a:rPr lang="es-ES" altLang="zh-CN" sz="1600" i="1">
                            <a:latin typeface="Cambria Math" panose="02040503050406030204" pitchFamily="18" charset="0"/>
                          </a:rPr>
                          <m:t>𝑖</m:t>
                        </m:r>
                      </m:sub>
                    </m:sSub>
                  </m:oMath>
                </a14:m>
                <a:r>
                  <a:rPr lang="zh-CN" altLang="zh-CN" sz="1600" dirty="0">
                    <a:latin typeface="隶书" panose="02010509060101010101" pitchFamily="49" charset="-122"/>
                    <a:ea typeface="隶书" panose="02010509060101010101" pitchFamily="49" charset="-122"/>
                  </a:rPr>
                  <a:t>上的二元关系，</a:t>
                </a:r>
                <a14:m>
                  <m:oMath xmlns:m="http://schemas.openxmlformats.org/officeDocument/2006/math">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𝑥</m:t>
                            </m:r>
                          </m:e>
                          <m:sub>
                            <m:r>
                              <a:rPr lang="es-ES" altLang="zh-CN" sz="1600" i="1">
                                <a:latin typeface="Cambria Math" panose="02040503050406030204" pitchFamily="18" charset="0"/>
                              </a:rPr>
                              <m:t>𝑖</m:t>
                            </m:r>
                          </m:sub>
                        </m:sSub>
                        <m:r>
                          <a:rPr lang="es-ES"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es-ES" altLang="zh-CN" sz="1600" i="1">
                                <a:latin typeface="Cambria Math" panose="02040503050406030204" pitchFamily="18" charset="0"/>
                              </a:rPr>
                              <m:t>𝑅</m:t>
                            </m:r>
                          </m:e>
                          <m:sub>
                            <m:r>
                              <a:rPr lang="es-ES" altLang="zh-CN" sz="1600" i="1">
                                <a:latin typeface="Cambria Math" panose="02040503050406030204" pitchFamily="18" charset="0"/>
                              </a:rPr>
                              <m:t>𝑖</m:t>
                            </m:r>
                          </m:sub>
                        </m:sSub>
                      </m:e>
                    </m:d>
                    <m:r>
                      <a:rPr lang="es-ES" altLang="zh-CN" sz="1600" i="1">
                        <a:latin typeface="Cambria Math" panose="02040503050406030204" pitchFamily="18" charset="0"/>
                      </a:rPr>
                      <m:t>(</m:t>
                    </m:r>
                    <m:r>
                      <a:rPr lang="es-ES" altLang="zh-CN" sz="1600" i="1">
                        <a:latin typeface="Cambria Math" panose="02040503050406030204" pitchFamily="18" charset="0"/>
                      </a:rPr>
                      <m:t>𝑖</m:t>
                    </m:r>
                    <m:r>
                      <a:rPr lang="es-ES" altLang="zh-CN" sz="1600" i="1">
                        <a:latin typeface="Cambria Math" panose="02040503050406030204" pitchFamily="18" charset="0"/>
                      </a:rPr>
                      <m:t>=1,2,⋯,</m:t>
                    </m:r>
                    <m:r>
                      <a:rPr lang="es-ES" altLang="zh-CN" sz="1600" i="1">
                        <a:latin typeface="Cambria Math" panose="02040503050406030204" pitchFamily="18" charset="0"/>
                      </a:rPr>
                      <m:t>𝑚</m:t>
                    </m:r>
                    <m:r>
                      <a:rPr lang="es-E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是一棵符合本定义的树，称为根</a:t>
                </a:r>
                <a14:m>
                  <m:oMath xmlns:m="http://schemas.openxmlformats.org/officeDocument/2006/math">
                    <m:r>
                      <a:rPr lang="es-ES" altLang="zh-CN" sz="1600" i="1">
                        <a:latin typeface="Cambria Math" panose="02040503050406030204" pitchFamily="18" charset="0"/>
                      </a:rPr>
                      <m:t>𝑟𝑜𝑜𝑡</m:t>
                    </m:r>
                  </m:oMath>
                </a14:m>
                <a:r>
                  <a:rPr lang="zh-CN" altLang="zh-CN" sz="1600" dirty="0">
                    <a:latin typeface="隶书" panose="02010509060101010101" pitchFamily="49" charset="-122"/>
                    <a:ea typeface="隶书" panose="02010509060101010101" pitchFamily="49" charset="-122"/>
                  </a:rPr>
                  <a:t>的子树。</a:t>
                </a:r>
              </a:p>
              <a:p>
                <a:pPr>
                  <a:lnSpc>
                    <a:spcPts val="2200"/>
                  </a:lnSpc>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2195" y="707454"/>
                <a:ext cx="5256584" cy="3507876"/>
              </a:xfrm>
              <a:blipFill rotWithShape="0">
                <a:blip r:embed="rId2"/>
                <a:stretch>
                  <a:fillRect l="-928" t="-870" r="-5104" b="-158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364088" y="915566"/>
                <a:ext cx="3744416" cy="2923877"/>
              </a:xfrm>
              <a:prstGeom prst="rect">
                <a:avLst/>
              </a:prstGeom>
              <a:noFill/>
            </p:spPr>
            <p:txBody>
              <a:bodyPr wrap="square" rtlCol="0">
                <a:spAutoFit/>
              </a:bodyPr>
              <a:lstStyle/>
              <a:p>
                <a:r>
                  <a:rPr lang="zh-CN" altLang="zh-CN" sz="1400" dirty="0">
                    <a:solidFill>
                      <a:srgbClr val="0070C0"/>
                    </a:solidFill>
                    <a:latin typeface="隶书" panose="02010509060101010101" pitchFamily="49" charset="-122"/>
                    <a:ea typeface="隶书" panose="02010509060101010101" pitchFamily="49" charset="-122"/>
                  </a:rPr>
                  <a:t>基本操作：</a:t>
                </a:r>
              </a:p>
              <a:p>
                <a:r>
                  <a:rPr lang="es-ES" altLang="zh-CN" sz="1400" dirty="0">
                    <a:solidFill>
                      <a:srgbClr val="0070C0"/>
                    </a:solidFill>
                    <a:latin typeface="隶书" panose="02010509060101010101" pitchFamily="49" charset="-122"/>
                    <a:ea typeface="隶书" panose="02010509060101010101" pitchFamily="49" charset="-122"/>
                  </a:rPr>
                  <a:t> InitTree(&amp;t)</a:t>
                </a:r>
                <a:r>
                  <a:rPr lang="zh-CN" altLang="zh-CN" sz="1400" dirty="0">
                    <a:solidFill>
                      <a:srgbClr val="0070C0"/>
                    </a:solidFill>
                    <a:latin typeface="隶书" panose="02010509060101010101" pitchFamily="49" charset="-122"/>
                    <a:ea typeface="隶书" panose="02010509060101010101" pitchFamily="49" charset="-122"/>
                  </a:rPr>
                  <a:t>：构造一棵空树</a:t>
                </a:r>
              </a:p>
              <a:p>
                <a:r>
                  <a:rPr lang="es-ES" altLang="zh-CN" sz="1400" dirty="0">
                    <a:solidFill>
                      <a:srgbClr val="0070C0"/>
                    </a:solidFill>
                    <a:latin typeface="隶书" panose="02010509060101010101" pitchFamily="49" charset="-122"/>
                    <a:ea typeface="隶书" panose="02010509060101010101" pitchFamily="49" charset="-122"/>
                  </a:rPr>
                  <a:t> DestroyTree(&amp;t)</a:t>
                </a:r>
                <a:r>
                  <a:rPr lang="zh-CN" altLang="zh-CN" sz="1400" dirty="0">
                    <a:solidFill>
                      <a:srgbClr val="0070C0"/>
                    </a:solidFill>
                    <a:latin typeface="隶书" panose="02010509060101010101" pitchFamily="49" charset="-122"/>
                    <a:ea typeface="隶书" panose="02010509060101010101" pitchFamily="49" charset="-122"/>
                  </a:rPr>
                  <a:t>：销毁一棵树</a:t>
                </a:r>
                <a:r>
                  <a:rPr lang="es-ES" altLang="zh-CN" sz="1400" dirty="0">
                    <a:solidFill>
                      <a:srgbClr val="0070C0"/>
                    </a:solidFill>
                    <a:latin typeface="隶书" panose="02010509060101010101" pitchFamily="49" charset="-122"/>
                    <a:ea typeface="隶书" panose="02010509060101010101" pitchFamily="49" charset="-122"/>
                  </a:rPr>
                  <a:t>       </a:t>
                </a:r>
              </a:p>
              <a:p>
                <a:r>
                  <a:rPr lang="es-ES" altLang="zh-CN" sz="1400" dirty="0">
                    <a:solidFill>
                      <a:srgbClr val="0070C0"/>
                    </a:solidFill>
                    <a:latin typeface="隶书" panose="02010509060101010101" pitchFamily="49" charset="-122"/>
                    <a:ea typeface="隶书" panose="02010509060101010101" pitchFamily="49" charset="-122"/>
                  </a:rPr>
                  <a:t> Parent(t,e)</a:t>
                </a:r>
                <a:r>
                  <a:rPr lang="zh-CN" altLang="zh-CN" sz="1400" dirty="0">
                    <a:solidFill>
                      <a:srgbClr val="0070C0"/>
                    </a:solidFill>
                    <a:latin typeface="隶书" panose="02010509060101010101" pitchFamily="49" charset="-122"/>
                    <a:ea typeface="隶书" panose="02010509060101010101" pitchFamily="49" charset="-122"/>
                  </a:rPr>
                  <a:t>：求结点</a:t>
                </a:r>
                <a:r>
                  <a:rPr lang="es-ES" altLang="zh-CN" sz="1400" dirty="0">
                    <a:solidFill>
                      <a:srgbClr val="0070C0"/>
                    </a:solidFill>
                    <a:latin typeface="隶书" panose="02010509060101010101" pitchFamily="49" charset="-122"/>
                    <a:ea typeface="隶书" panose="02010509060101010101" pitchFamily="49" charset="-122"/>
                  </a:rPr>
                  <a:t>e </a:t>
                </a:r>
                <a:r>
                  <a:rPr lang="zh-CN" altLang="zh-CN" sz="1400" dirty="0">
                    <a:solidFill>
                      <a:srgbClr val="0070C0"/>
                    </a:solidFill>
                    <a:latin typeface="隶书" panose="02010509060101010101" pitchFamily="49" charset="-122"/>
                    <a:ea typeface="隶书" panose="02010509060101010101" pitchFamily="49" charset="-122"/>
                  </a:rPr>
                  <a:t>的双亲结点</a:t>
                </a:r>
              </a:p>
              <a:p>
                <a:r>
                  <a:rPr lang="es-ES" altLang="zh-CN" sz="1400" dirty="0">
                    <a:solidFill>
                      <a:srgbClr val="0070C0"/>
                    </a:solidFill>
                    <a:latin typeface="隶书" panose="02010509060101010101" pitchFamily="49" charset="-122"/>
                    <a:ea typeface="隶书" panose="02010509060101010101" pitchFamily="49" charset="-122"/>
                  </a:rPr>
                  <a:t> Sons(t,e)</a:t>
                </a:r>
                <a:r>
                  <a:rPr lang="zh-CN" altLang="zh-CN" sz="1400" dirty="0">
                    <a:solidFill>
                      <a:srgbClr val="0070C0"/>
                    </a:solidFill>
                    <a:latin typeface="隶书" panose="02010509060101010101" pitchFamily="49" charset="-122"/>
                    <a:ea typeface="隶书" panose="02010509060101010101" pitchFamily="49" charset="-122"/>
                  </a:rPr>
                  <a:t>：求结点</a:t>
                </a:r>
                <a:r>
                  <a:rPr lang="es-ES" altLang="zh-CN" sz="1400" dirty="0">
                    <a:solidFill>
                      <a:srgbClr val="0070C0"/>
                    </a:solidFill>
                    <a:latin typeface="隶书" panose="02010509060101010101" pitchFamily="49" charset="-122"/>
                    <a:ea typeface="隶书" panose="02010509060101010101" pitchFamily="49" charset="-122"/>
                  </a:rPr>
                  <a:t>e</a:t>
                </a:r>
                <a:r>
                  <a:rPr lang="zh-CN" altLang="zh-CN" sz="1400" dirty="0">
                    <a:solidFill>
                      <a:srgbClr val="0070C0"/>
                    </a:solidFill>
                    <a:latin typeface="隶书" panose="02010509060101010101" pitchFamily="49" charset="-122"/>
                    <a:ea typeface="隶书" panose="02010509060101010101" pitchFamily="49" charset="-122"/>
                  </a:rPr>
                  <a:t>有所有孩子结点</a:t>
                </a:r>
              </a:p>
              <a:p>
                <a:r>
                  <a:rPr lang="es-ES" altLang="zh-CN" sz="1400" dirty="0">
                    <a:solidFill>
                      <a:srgbClr val="0070C0"/>
                    </a:solidFill>
                    <a:latin typeface="隶书" panose="02010509060101010101" pitchFamily="49" charset="-122"/>
                    <a:ea typeface="隶书" panose="02010509060101010101" pitchFamily="49" charset="-122"/>
                  </a:rPr>
                  <a:t> LeftChild(t,e)</a:t>
                </a:r>
                <a:r>
                  <a:rPr lang="en-US" altLang="zh-CN" sz="1400" dirty="0">
                    <a:solidFill>
                      <a:srgbClr val="0070C0"/>
                    </a:solidFill>
                    <a:latin typeface="隶书" panose="02010509060101010101" pitchFamily="49" charset="-122"/>
                    <a:ea typeface="隶书" panose="02010509060101010101" pitchFamily="49" charset="-122"/>
                  </a:rPr>
                  <a:t>:</a:t>
                </a:r>
                <a:r>
                  <a:rPr lang="zh-CN" altLang="zh-CN" sz="1400" dirty="0">
                    <a:solidFill>
                      <a:srgbClr val="0070C0"/>
                    </a:solidFill>
                    <a:latin typeface="隶书" panose="02010509060101010101" pitchFamily="49" charset="-122"/>
                    <a:ea typeface="隶书" panose="02010509060101010101" pitchFamily="49" charset="-122"/>
                  </a:rPr>
                  <a:t>返回结点</a:t>
                </a:r>
                <a:r>
                  <a:rPr lang="es-ES" altLang="zh-CN" sz="1400" dirty="0">
                    <a:solidFill>
                      <a:srgbClr val="0070C0"/>
                    </a:solidFill>
                    <a:latin typeface="隶书" panose="02010509060101010101" pitchFamily="49" charset="-122"/>
                    <a:ea typeface="隶书" panose="02010509060101010101" pitchFamily="49" charset="-122"/>
                  </a:rPr>
                  <a:t>e </a:t>
                </a:r>
                <a:r>
                  <a:rPr lang="zh-CN" altLang="zh-CN" sz="1400" dirty="0">
                    <a:solidFill>
                      <a:srgbClr val="0070C0"/>
                    </a:solidFill>
                    <a:latin typeface="隶书" panose="02010509060101010101" pitchFamily="49" charset="-122"/>
                    <a:ea typeface="隶书" panose="02010509060101010101" pitchFamily="49" charset="-122"/>
                  </a:rPr>
                  <a:t>的最左孩子</a:t>
                </a:r>
              </a:p>
              <a:p>
                <a:r>
                  <a:rPr lang="es-ES" altLang="zh-CN" sz="1400" dirty="0">
                    <a:solidFill>
                      <a:srgbClr val="0070C0"/>
                    </a:solidFill>
                    <a:latin typeface="隶书" panose="02010509060101010101" pitchFamily="49" charset="-122"/>
                    <a:ea typeface="隶书" panose="02010509060101010101" pitchFamily="49" charset="-122"/>
                  </a:rPr>
                  <a:t> RightSibling(t,e)</a:t>
                </a:r>
                <a:r>
                  <a:rPr lang="en-US" altLang="zh-CN" sz="1400" dirty="0">
                    <a:solidFill>
                      <a:srgbClr val="0070C0"/>
                    </a:solidFill>
                    <a:latin typeface="隶书" panose="02010509060101010101" pitchFamily="49" charset="-122"/>
                    <a:ea typeface="隶书" panose="02010509060101010101" pitchFamily="49" charset="-122"/>
                  </a:rPr>
                  <a:t>:</a:t>
                </a:r>
                <a:r>
                  <a:rPr lang="zh-CN" altLang="zh-CN" sz="1400" dirty="0">
                    <a:solidFill>
                      <a:srgbClr val="0070C0"/>
                    </a:solidFill>
                    <a:latin typeface="隶书" panose="02010509060101010101" pitchFamily="49" charset="-122"/>
                    <a:ea typeface="隶书" panose="02010509060101010101" pitchFamily="49" charset="-122"/>
                  </a:rPr>
                  <a:t>返回结点</a:t>
                </a:r>
                <a:r>
                  <a:rPr lang="es-ES" altLang="zh-CN" sz="1400" dirty="0">
                    <a:solidFill>
                      <a:srgbClr val="0070C0"/>
                    </a:solidFill>
                    <a:latin typeface="隶书" panose="02010509060101010101" pitchFamily="49" charset="-122"/>
                    <a:ea typeface="隶书" panose="02010509060101010101" pitchFamily="49" charset="-122"/>
                  </a:rPr>
                  <a:t>e</a:t>
                </a:r>
                <a:r>
                  <a:rPr lang="zh-CN" altLang="zh-CN" sz="1400" dirty="0">
                    <a:solidFill>
                      <a:srgbClr val="0070C0"/>
                    </a:solidFill>
                    <a:latin typeface="隶书" panose="02010509060101010101" pitchFamily="49" charset="-122"/>
                    <a:ea typeface="隶书" panose="02010509060101010101" pitchFamily="49" charset="-122"/>
                  </a:rPr>
                  <a:t>的右兄弟结点</a:t>
                </a:r>
              </a:p>
              <a:p>
                <a:r>
                  <a:rPr lang="es-ES" altLang="zh-CN" sz="1400" dirty="0">
                    <a:solidFill>
                      <a:srgbClr val="0070C0"/>
                    </a:solidFill>
                    <a:latin typeface="隶书" panose="02010509060101010101" pitchFamily="49" charset="-122"/>
                    <a:ea typeface="隶书" panose="02010509060101010101" pitchFamily="49" charset="-122"/>
                  </a:rPr>
                  <a:t> TraraverseTree(t,visit())</a:t>
                </a:r>
                <a:r>
                  <a:rPr lang="zh-CN" altLang="zh-CN" sz="1400" dirty="0">
                    <a:solidFill>
                      <a:srgbClr val="0070C0"/>
                    </a:solidFill>
                    <a:latin typeface="隶书" panose="02010509060101010101" pitchFamily="49" charset="-122"/>
                    <a:ea typeface="隶书" panose="02010509060101010101" pitchFamily="49" charset="-122"/>
                  </a:rPr>
                  <a:t>：以</a:t>
                </a:r>
                <a:r>
                  <a:rPr lang="es-ES" altLang="zh-CN" sz="1400" dirty="0">
                    <a:solidFill>
                      <a:srgbClr val="0070C0"/>
                    </a:solidFill>
                    <a:latin typeface="隶书" panose="02010509060101010101" pitchFamily="49" charset="-122"/>
                    <a:ea typeface="隶书" panose="02010509060101010101" pitchFamily="49" charset="-122"/>
                  </a:rPr>
                  <a:t>visit()</a:t>
                </a:r>
                <a:r>
                  <a:rPr lang="zh-CN" altLang="zh-CN" sz="1400" dirty="0">
                    <a:solidFill>
                      <a:srgbClr val="0070C0"/>
                    </a:solidFill>
                    <a:latin typeface="隶书" panose="02010509060101010101" pitchFamily="49" charset="-122"/>
                    <a:ea typeface="隶书" panose="02010509060101010101" pitchFamily="49" charset="-122"/>
                  </a:rPr>
                  <a:t>函数访问树中每个结点</a:t>
                </a:r>
              </a:p>
              <a:p>
                <a:r>
                  <a:rPr lang="es-ES" altLang="zh-CN" sz="1400" dirty="0">
                    <a:solidFill>
                      <a:srgbClr val="0070C0"/>
                    </a:solidFill>
                    <a:latin typeface="隶书" panose="02010509060101010101" pitchFamily="49" charset="-122"/>
                    <a:ea typeface="隶书" panose="02010509060101010101" pitchFamily="49" charset="-122"/>
                  </a:rPr>
                  <a:t> DepthTree(t)</a:t>
                </a:r>
                <a:r>
                  <a:rPr lang="zh-CN" altLang="zh-CN" sz="1400" dirty="0">
                    <a:solidFill>
                      <a:srgbClr val="0070C0"/>
                    </a:solidFill>
                    <a:latin typeface="隶书" panose="02010509060101010101" pitchFamily="49" charset="-122"/>
                    <a:ea typeface="隶书" panose="02010509060101010101" pitchFamily="49" charset="-122"/>
                  </a:rPr>
                  <a:t>：返回树的深度</a:t>
                </a:r>
              </a:p>
              <a:p>
                <a:r>
                  <a:rPr lang="es-ES" altLang="zh-CN" sz="1400" dirty="0">
                    <a:solidFill>
                      <a:srgbClr val="0070C0"/>
                    </a:solidFill>
                    <a:latin typeface="隶书" panose="02010509060101010101" pitchFamily="49" charset="-122"/>
                    <a:ea typeface="隶书" panose="02010509060101010101" pitchFamily="49" charset="-122"/>
                  </a:rPr>
                  <a:t>       </a:t>
                </a:r>
                <a14:m>
                  <m:oMath xmlns:m="http://schemas.openxmlformats.org/officeDocument/2006/math">
                    <m:r>
                      <a:rPr lang="es-ES" altLang="zh-CN" sz="1400">
                        <a:solidFill>
                          <a:srgbClr val="0070C0"/>
                        </a:solidFill>
                        <a:latin typeface="Cambria Math" panose="02040503050406030204" pitchFamily="18" charset="0"/>
                      </a:rPr>
                      <m:t>⋯</m:t>
                    </m:r>
                  </m:oMath>
                </a14:m>
                <a:r>
                  <a:rPr lang="es-ES" altLang="zh-CN" sz="1400" dirty="0">
                    <a:solidFill>
                      <a:srgbClr val="0070C0"/>
                    </a:solidFill>
                    <a:latin typeface="隶书" panose="02010509060101010101" pitchFamily="49" charset="-122"/>
                    <a:ea typeface="隶书" panose="02010509060101010101" pitchFamily="49" charset="-122"/>
                  </a:rPr>
                  <a:t>         </a:t>
                </a:r>
                <a:r>
                  <a:rPr lang="zh-CN" altLang="zh-CN" sz="1400" dirty="0">
                    <a:solidFill>
                      <a:srgbClr val="0070C0"/>
                    </a:solidFill>
                    <a:latin typeface="隶书" panose="02010509060101010101" pitchFamily="49" charset="-122"/>
                    <a:ea typeface="隶书" panose="02010509060101010101" pitchFamily="49" charset="-122"/>
                  </a:rPr>
                  <a:t>：其他操作</a:t>
                </a:r>
                <a:endParaRPr lang="en-US" altLang="zh-CN" sz="1400" dirty="0">
                  <a:solidFill>
                    <a:srgbClr val="0070C0"/>
                  </a:solidFill>
                  <a:latin typeface="隶书" panose="02010509060101010101" pitchFamily="49" charset="-122"/>
                  <a:ea typeface="隶书" panose="02010509060101010101" pitchFamily="49" charset="-122"/>
                </a:endParaRPr>
              </a:p>
              <a:p>
                <a:r>
                  <a:rPr lang="es-ES" altLang="zh-CN" sz="1400" dirty="0">
                    <a:solidFill>
                      <a:srgbClr val="0070C0"/>
                    </a:solidFill>
                    <a:latin typeface="隶书" panose="02010509060101010101" pitchFamily="49" charset="-122"/>
                    <a:ea typeface="隶书" panose="02010509060101010101" pitchFamily="49" charset="-122"/>
                  </a:rPr>
                  <a:t> }ADT Tree</a:t>
                </a:r>
                <a:endParaRPr lang="zh-CN" altLang="zh-CN" sz="1400" dirty="0">
                  <a:solidFill>
                    <a:srgbClr val="0070C0"/>
                  </a:solidFill>
                  <a:latin typeface="隶书" panose="02010509060101010101" pitchFamily="49" charset="-122"/>
                  <a:ea typeface="隶书" panose="02010509060101010101" pitchFamily="49" charset="-122"/>
                </a:endParaRPr>
              </a:p>
              <a:p>
                <a:endParaRPr lang="zh-CN" altLang="en-US" sz="1600" dirty="0">
                  <a:latin typeface="隶书" panose="02010509060101010101" pitchFamily="49" charset="-122"/>
                  <a:ea typeface="隶书" panose="020105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364088" y="915566"/>
                <a:ext cx="3744416" cy="2923877"/>
              </a:xfrm>
              <a:prstGeom prst="rect">
                <a:avLst/>
              </a:prstGeom>
              <a:blipFill rotWithShape="0">
                <a:blip r:embed="rId3"/>
                <a:stretch>
                  <a:fillRect l="-489" t="-417" r="-326"/>
                </a:stretch>
              </a:blipFill>
            </p:spPr>
            <p:txBody>
              <a:bodyPr/>
              <a:lstStyle/>
              <a:p>
                <a:r>
                  <a:rPr lang="zh-CN" altLang="en-US">
                    <a:noFill/>
                  </a:rPr>
                  <a:t> </a:t>
                </a:r>
              </a:p>
            </p:txBody>
          </p:sp>
        </mc:Fallback>
      </mc:AlternateContent>
      <p:cxnSp>
        <p:nvCxnSpPr>
          <p:cNvPr id="6" name="直接连接符 5"/>
          <p:cNvCxnSpPr/>
          <p:nvPr/>
        </p:nvCxnSpPr>
        <p:spPr>
          <a:xfrm>
            <a:off x="5268779" y="0"/>
            <a:ext cx="0" cy="5143500"/>
          </a:xfrm>
          <a:prstGeom prst="line">
            <a:avLst/>
          </a:prstGeom>
          <a:ln>
            <a:solidFill>
              <a:srgbClr val="FF0000"/>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7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 calcmode="lin" valueType="num">
                                      <p:cBhvr additive="base">
                                        <p:cTn id="5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1" end="1"/>
                                            </p:txEl>
                                          </p:spTgt>
                                        </p:tgtEl>
                                        <p:attrNameLst>
                                          <p:attrName>style.visibility</p:attrName>
                                        </p:attrNameLst>
                                      </p:cBhvr>
                                      <p:to>
                                        <p:strVal val="visible"/>
                                      </p:to>
                                    </p:set>
                                    <p:anim calcmode="lin" valueType="num">
                                      <p:cBhvr additive="base">
                                        <p:cTn id="6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 calcmode="lin" valueType="num">
                                      <p:cBhvr additive="base">
                                        <p:cTn id="6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3" end="3"/>
                                            </p:txEl>
                                          </p:spTgt>
                                        </p:tgtEl>
                                        <p:attrNameLst>
                                          <p:attrName>style.visibility</p:attrName>
                                        </p:attrNameLst>
                                      </p:cBhvr>
                                      <p:to>
                                        <p:strVal val="visible"/>
                                      </p:to>
                                    </p:set>
                                    <p:anim calcmode="lin" valueType="num">
                                      <p:cBhvr additive="base">
                                        <p:cTn id="7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4" end="4"/>
                                            </p:txEl>
                                          </p:spTgt>
                                        </p:tgtEl>
                                        <p:attrNameLst>
                                          <p:attrName>style.visibility</p:attrName>
                                        </p:attrNameLst>
                                      </p:cBhvr>
                                      <p:to>
                                        <p:strVal val="visible"/>
                                      </p:to>
                                    </p:set>
                                    <p:anim calcmode="lin" valueType="num">
                                      <p:cBhvr additive="base">
                                        <p:cTn id="7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5" end="5"/>
                                            </p:txEl>
                                          </p:spTgt>
                                        </p:tgtEl>
                                        <p:attrNameLst>
                                          <p:attrName>style.visibility</p:attrName>
                                        </p:attrNameLst>
                                      </p:cBhvr>
                                      <p:to>
                                        <p:strVal val="visible"/>
                                      </p:to>
                                    </p:set>
                                    <p:anim calcmode="lin" valueType="num">
                                      <p:cBhvr additive="base">
                                        <p:cTn id="8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6" end="6"/>
                                            </p:txEl>
                                          </p:spTgt>
                                        </p:tgtEl>
                                        <p:attrNameLst>
                                          <p:attrName>style.visibility</p:attrName>
                                        </p:attrNameLst>
                                      </p:cBhvr>
                                      <p:to>
                                        <p:strVal val="visible"/>
                                      </p:to>
                                    </p:set>
                                    <p:anim calcmode="lin" valueType="num">
                                      <p:cBhvr additive="base">
                                        <p:cTn id="9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4">
                                            <p:txEl>
                                              <p:pRg st="7" end="7"/>
                                            </p:txEl>
                                          </p:spTgt>
                                        </p:tgtEl>
                                        <p:attrNameLst>
                                          <p:attrName>style.visibility</p:attrName>
                                        </p:attrNameLst>
                                      </p:cBhvr>
                                      <p:to>
                                        <p:strVal val="visible"/>
                                      </p:to>
                                    </p:set>
                                    <p:animEffect transition="in" filter="fade">
                                      <p:cBhvr>
                                        <p:cTn id="97" dur="1000"/>
                                        <p:tgtEl>
                                          <p:spTgt spid="4">
                                            <p:txEl>
                                              <p:pRg st="7" end="7"/>
                                            </p:txEl>
                                          </p:spTgt>
                                        </p:tgtEl>
                                      </p:cBhvr>
                                    </p:animEffect>
                                    <p:anim calcmode="lin" valueType="num">
                                      <p:cBhvr>
                                        <p:cTn id="9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
                                            <p:txEl>
                                              <p:pRg st="8" end="8"/>
                                            </p:txEl>
                                          </p:spTgt>
                                        </p:tgtEl>
                                        <p:attrNameLst>
                                          <p:attrName>style.visibility</p:attrName>
                                        </p:attrNameLst>
                                      </p:cBhvr>
                                      <p:to>
                                        <p:strVal val="visible"/>
                                      </p:to>
                                    </p:set>
                                    <p:anim calcmode="lin" valueType="num">
                                      <p:cBhvr additive="base">
                                        <p:cTn id="10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4">
                                            <p:txEl>
                                              <p:pRg st="9" end="9"/>
                                            </p:txEl>
                                          </p:spTgt>
                                        </p:tgtEl>
                                        <p:attrNameLst>
                                          <p:attrName>style.visibility</p:attrName>
                                        </p:attrNameLst>
                                      </p:cBhvr>
                                      <p:to>
                                        <p:strVal val="visible"/>
                                      </p:to>
                                    </p:set>
                                    <p:anim calcmode="lin" valueType="num">
                                      <p:cBhvr additive="base">
                                        <p:cTn id="11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4">
                                            <p:txEl>
                                              <p:pRg st="10" end="10"/>
                                            </p:txEl>
                                          </p:spTgt>
                                        </p:tgtEl>
                                        <p:attrNameLst>
                                          <p:attrName>style.visibility</p:attrName>
                                        </p:attrNameLst>
                                      </p:cBhvr>
                                      <p:to>
                                        <p:strVal val="visible"/>
                                      </p:to>
                                    </p:set>
                                    <p:anim calcmode="lin" valueType="num">
                                      <p:cBhvr additive="base">
                                        <p:cTn id="114"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二叉树</a:t>
            </a:r>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6596281"/>
      </p:ext>
    </p:extLst>
  </p:cSld>
  <p:clrMapOvr>
    <a:masterClrMapping/>
  </p:clrMapOvr>
  <p:transition>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二叉树的定义</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843558"/>
                <a:ext cx="9144000" cy="3507876"/>
              </a:xfrm>
            </p:spPr>
            <p:txBody>
              <a:bodyPr/>
              <a:lstStyle/>
              <a:p>
                <a:pPr algn="just">
                  <a:lnSpc>
                    <a:spcPct val="100000"/>
                  </a:lnSpc>
                </a:pPr>
                <a:r>
                  <a:rPr lang="en-US" altLang="zh-CN" sz="2000" dirty="0">
                    <a:latin typeface="隶书" panose="02010509060101010101" pitchFamily="49" charset="-122"/>
                    <a:ea typeface="隶书" panose="02010509060101010101" pitchFamily="49" charset="-122"/>
                  </a:rPr>
                  <a:t>  </a:t>
                </a:r>
                <a:r>
                  <a:rPr lang="en-US" altLang="zh-CN" sz="2000" dirty="0">
                    <a:solidFill>
                      <a:srgbClr val="0070C0"/>
                    </a:solidFill>
                    <a:latin typeface="隶书" panose="02010509060101010101" pitchFamily="49" charset="-122"/>
                    <a:ea typeface="隶书" panose="02010509060101010101" pitchFamily="49" charset="-122"/>
                  </a:rPr>
                  <a:t>  </a:t>
                </a:r>
                <a:r>
                  <a:rPr lang="zh-CN" altLang="zh-CN" sz="1800" dirty="0">
                    <a:solidFill>
                      <a:srgbClr val="0070C0"/>
                    </a:solidFill>
                    <a:latin typeface="隶书" panose="02010509060101010101" pitchFamily="49" charset="-122"/>
                    <a:ea typeface="隶书" panose="02010509060101010101" pitchFamily="49" charset="-122"/>
                  </a:rPr>
                  <a:t>二叉树</a:t>
                </a:r>
                <a:r>
                  <a:rPr lang="zh-CN" altLang="zh-CN" sz="1800" dirty="0">
                    <a:latin typeface="隶书" panose="02010509060101010101" pitchFamily="49" charset="-122"/>
                    <a:ea typeface="隶书" panose="02010509060101010101" pitchFamily="49" charset="-122"/>
                  </a:rPr>
                  <a:t>是由</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个结点构成的有限集合，该集合或者为空集，此时称为空二叉树；或由一个根结点及两棵互不相交的左右子树组成，并且左右子树均是二叉树。二叉树的子树有左右之分，其次序不能颠倒。</a:t>
                </a:r>
                <a:endParaRPr lang="en-US" altLang="zh-CN" sz="1800" dirty="0">
                  <a:latin typeface="隶书" panose="02010509060101010101" pitchFamily="49" charset="-122"/>
                  <a:ea typeface="隶书" panose="02010509060101010101" pitchFamily="49" charset="-122"/>
                </a:endParaRPr>
              </a:p>
              <a:p>
                <a:pPr algn="just">
                  <a:lnSpc>
                    <a:spcPct val="100000"/>
                  </a:lnSpc>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二叉树的定义也是一个递归定义，二叉树可以是空集合，根可以有空的左子树或空的右子树。二叉树不是树的特殊情况，它们是两个概念。二叉树中即使只有一棵子树也要进行区分，说明它是左子树，还是右子树，这是二叉树与树的最主要的差别。因此，</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二叉树就是结点度为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的树</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的说法是错误的。二叉树的</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种基本形态如</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图所示。</a:t>
                </a:r>
              </a:p>
              <a:p>
                <a:pPr algn="just">
                  <a:lnSpc>
                    <a:spcPct val="100000"/>
                  </a:lnSpc>
                </a:pPr>
                <a:endParaRPr lang="zh-CN" altLang="zh-CN" sz="20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843558"/>
                <a:ext cx="9144000" cy="3507876"/>
              </a:xfrm>
              <a:blipFill rotWithShape="0">
                <a:blip r:embed="rId2"/>
                <a:stretch>
                  <a:fillRect l="-867" t="-694" r="-800"/>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827583" y="3435845"/>
            <a:ext cx="101253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p:cNvPicPr>
            <a:picLocks noChangeAspect="1"/>
          </p:cNvPicPr>
          <p:nvPr/>
        </p:nvPicPr>
        <p:blipFill>
          <a:blip r:embed="rId3"/>
          <a:stretch>
            <a:fillRect/>
          </a:stretch>
        </p:blipFill>
        <p:spPr>
          <a:xfrm>
            <a:off x="497329" y="3818720"/>
            <a:ext cx="863853" cy="707479"/>
          </a:xfrm>
          <a:prstGeom prst="rect">
            <a:avLst/>
          </a:prstGeom>
        </p:spPr>
      </p:pic>
      <p:pic>
        <p:nvPicPr>
          <p:cNvPr id="7" name="图片 6"/>
          <p:cNvPicPr>
            <a:picLocks noChangeAspect="1"/>
          </p:cNvPicPr>
          <p:nvPr/>
        </p:nvPicPr>
        <p:blipFill>
          <a:blip r:embed="rId4"/>
          <a:stretch>
            <a:fillRect/>
          </a:stretch>
        </p:blipFill>
        <p:spPr>
          <a:xfrm>
            <a:off x="1677201" y="3885953"/>
            <a:ext cx="1205564" cy="634654"/>
          </a:xfrm>
          <a:prstGeom prst="rect">
            <a:avLst/>
          </a:prstGeom>
        </p:spPr>
      </p:pic>
      <p:pic>
        <p:nvPicPr>
          <p:cNvPr id="8" name="图片 7"/>
          <p:cNvPicPr>
            <a:picLocks noChangeAspect="1"/>
          </p:cNvPicPr>
          <p:nvPr/>
        </p:nvPicPr>
        <p:blipFill>
          <a:blip r:embed="rId5"/>
          <a:stretch>
            <a:fillRect/>
          </a:stretch>
        </p:blipFill>
        <p:spPr>
          <a:xfrm>
            <a:off x="3125194" y="3055259"/>
            <a:ext cx="1646835" cy="1471536"/>
          </a:xfrm>
          <a:prstGeom prst="rect">
            <a:avLst/>
          </a:prstGeom>
        </p:spPr>
      </p:pic>
      <p:pic>
        <p:nvPicPr>
          <p:cNvPr id="9" name="图片 8"/>
          <p:cNvPicPr>
            <a:picLocks noChangeAspect="1"/>
          </p:cNvPicPr>
          <p:nvPr/>
        </p:nvPicPr>
        <p:blipFill>
          <a:blip r:embed="rId6"/>
          <a:stretch>
            <a:fillRect/>
          </a:stretch>
        </p:blipFill>
        <p:spPr>
          <a:xfrm>
            <a:off x="5014458" y="3120304"/>
            <a:ext cx="1556326" cy="1366906"/>
          </a:xfrm>
          <a:prstGeom prst="rect">
            <a:avLst/>
          </a:prstGeom>
        </p:spPr>
      </p:pic>
      <p:pic>
        <p:nvPicPr>
          <p:cNvPr id="11" name="图片 10"/>
          <p:cNvPicPr>
            <a:picLocks noChangeAspect="1"/>
          </p:cNvPicPr>
          <p:nvPr/>
        </p:nvPicPr>
        <p:blipFill>
          <a:blip r:embed="rId7"/>
          <a:stretch>
            <a:fillRect/>
          </a:stretch>
        </p:blipFill>
        <p:spPr>
          <a:xfrm>
            <a:off x="6813213" y="3055259"/>
            <a:ext cx="1840268" cy="1394887"/>
          </a:xfrm>
          <a:prstGeom prst="rect">
            <a:avLst/>
          </a:prstGeom>
        </p:spPr>
      </p:pic>
    </p:spTree>
    <p:extLst>
      <p:ext uri="{BB962C8B-B14F-4D97-AF65-F5344CB8AC3E}">
        <p14:creationId xmlns:p14="http://schemas.microsoft.com/office/powerpoint/2010/main" val="151880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二叉树的抽象数据类型定义</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6512" y="771550"/>
                <a:ext cx="5148063" cy="3507876"/>
              </a:xfrm>
            </p:spPr>
            <p:txBody>
              <a:bodyPr/>
              <a:lstStyle/>
              <a:p>
                <a:pPr>
                  <a:lnSpc>
                    <a:spcPct val="100000"/>
                  </a:lnSpc>
                </a:pPr>
                <a:r>
                  <a:rPr lang="es-ES" altLang="zh-CN" sz="1400" dirty="0"/>
                  <a:t>ADT BiTree{</a:t>
                </a:r>
                <a:endParaRPr lang="zh-CN" altLang="zh-CN" sz="1400" dirty="0"/>
              </a:p>
              <a:p>
                <a:pPr>
                  <a:lnSpc>
                    <a:spcPts val="1300"/>
                  </a:lnSpc>
                </a:pPr>
                <a:r>
                  <a:rPr lang="es-ES" altLang="zh-CN" sz="1400" dirty="0"/>
                  <a:t>  </a:t>
                </a:r>
                <a:r>
                  <a:rPr lang="zh-CN" altLang="zh-CN" sz="1400" dirty="0"/>
                  <a:t>数据对象</a:t>
                </a:r>
                <a14:m>
                  <m:oMath xmlns:m="http://schemas.openxmlformats.org/officeDocument/2006/math">
                    <m:r>
                      <a:rPr lang="en-US" altLang="zh-CN" sz="1400" i="1">
                        <a:latin typeface="Cambria Math" panose="02040503050406030204" pitchFamily="18" charset="0"/>
                      </a:rPr>
                      <m:t>𝐷</m:t>
                    </m:r>
                  </m:oMath>
                </a14:m>
                <a:r>
                  <a:rPr lang="zh-CN" altLang="zh-CN" sz="1400" dirty="0"/>
                  <a:t>：</a:t>
                </a:r>
                <a14:m>
                  <m:oMath xmlns:m="http://schemas.openxmlformats.org/officeDocument/2006/math">
                    <m:r>
                      <a:rPr lang="en-US" altLang="zh-CN" sz="1400" i="1">
                        <a:latin typeface="Cambria Math" panose="02040503050406030204" pitchFamily="18" charset="0"/>
                      </a:rPr>
                      <m:t>𝐷</m:t>
                    </m:r>
                    <m:r>
                      <a:rPr lang="zh-CN" altLang="zh-CN" sz="1400">
                        <a:latin typeface="Cambria Math" panose="02040503050406030204" pitchFamily="18" charset="0"/>
                      </a:rPr>
                      <m:t>为性质相同的数据元素的集合</m:t>
                    </m:r>
                  </m:oMath>
                </a14:m>
                <a:endParaRPr lang="zh-CN" altLang="zh-CN" sz="1400" dirty="0"/>
              </a:p>
              <a:p>
                <a:pPr>
                  <a:lnSpc>
                    <a:spcPts val="1300"/>
                  </a:lnSpc>
                </a:pPr>
                <a:r>
                  <a:rPr lang="en-US" altLang="zh-CN" sz="1400" dirty="0"/>
                  <a:t>  </a:t>
                </a:r>
                <a:r>
                  <a:rPr lang="zh-CN" altLang="zh-CN" sz="1400" dirty="0"/>
                  <a:t>数据关系</a:t>
                </a:r>
                <a14:m>
                  <m:oMath xmlns:m="http://schemas.openxmlformats.org/officeDocument/2006/math">
                    <m:r>
                      <a:rPr lang="en-US" altLang="zh-CN" sz="1400" i="1">
                        <a:latin typeface="Cambria Math" panose="02040503050406030204" pitchFamily="18" charset="0"/>
                      </a:rPr>
                      <m:t>𝑅</m:t>
                    </m:r>
                  </m:oMath>
                </a14:m>
                <a:r>
                  <a:rPr lang="zh-CN" altLang="zh-CN" sz="1400" dirty="0"/>
                  <a:t>：</a:t>
                </a:r>
              </a:p>
              <a:p>
                <a:pPr>
                  <a:lnSpc>
                    <a:spcPts val="1300"/>
                  </a:lnSpc>
                </a:pPr>
                <a:r>
                  <a:rPr lang="en-US" altLang="zh-CN" sz="1400" dirty="0"/>
                  <a:t>    </a:t>
                </a:r>
                <a:r>
                  <a:rPr lang="zh-CN" altLang="zh-CN" sz="1400" dirty="0"/>
                  <a:t>若</a:t>
                </a:r>
                <a14:m>
                  <m:oMath xmlns:m="http://schemas.openxmlformats.org/officeDocument/2006/math">
                    <m:r>
                      <a:rPr lang="en-US" altLang="zh-CN" sz="1400" i="1">
                        <a:latin typeface="Cambria Math" panose="02040503050406030204" pitchFamily="18" charset="0"/>
                      </a:rPr>
                      <m:t>𝐷</m:t>
                    </m:r>
                  </m:oMath>
                </a14:m>
                <a:r>
                  <a:rPr lang="zh-CN" altLang="zh-CN" sz="1400" dirty="0"/>
                  <a:t>为空集，则称为空二叉树；</a:t>
                </a:r>
              </a:p>
              <a:p>
                <a:pPr>
                  <a:lnSpc>
                    <a:spcPts val="1300"/>
                  </a:lnSpc>
                </a:pPr>
                <a:r>
                  <a:rPr lang="en-US" altLang="zh-CN" sz="1400" dirty="0"/>
                  <a:t>    </a:t>
                </a:r>
                <a:r>
                  <a:rPr lang="zh-CN" altLang="zh-CN" sz="1400" dirty="0"/>
                  <a:t>若</a:t>
                </a:r>
                <a14:m>
                  <m:oMath xmlns:m="http://schemas.openxmlformats.org/officeDocument/2006/math">
                    <m:r>
                      <a:rPr lang="en-US" altLang="zh-CN" sz="1400" i="1">
                        <a:latin typeface="Cambria Math" panose="02040503050406030204" pitchFamily="18" charset="0"/>
                      </a:rPr>
                      <m:t>𝐷</m:t>
                    </m:r>
                  </m:oMath>
                </a14:m>
                <a:r>
                  <a:rPr lang="zh-CN" altLang="zh-CN" sz="1400" dirty="0"/>
                  <a:t>仅有一个数据元素，则</a:t>
                </a:r>
                <a14:m>
                  <m:oMath xmlns:m="http://schemas.openxmlformats.org/officeDocument/2006/math">
                    <m:r>
                      <a:rPr lang="en-US" altLang="zh-CN" sz="1400" i="1">
                        <a:latin typeface="Cambria Math" panose="02040503050406030204" pitchFamily="18" charset="0"/>
                      </a:rPr>
                      <m:t>𝑅</m:t>
                    </m:r>
                    <m:r>
                      <a:rPr lang="en-US" altLang="zh-CN" sz="1400" i="1">
                        <a:latin typeface="Cambria Math" panose="02040503050406030204" pitchFamily="18" charset="0"/>
                      </a:rPr>
                      <m:t>=∅</m:t>
                    </m:r>
                  </m:oMath>
                </a14:m>
                <a:r>
                  <a:rPr lang="zh-CN" altLang="zh-CN" sz="1400" dirty="0"/>
                  <a:t>。否则</a:t>
                </a:r>
                <a14:m>
                  <m:oMath xmlns:m="http://schemas.openxmlformats.org/officeDocument/2006/math">
                    <m:r>
                      <a:rPr lang="en-US" altLang="zh-CN" sz="1400" i="1">
                        <a:latin typeface="Cambria Math" panose="02040503050406030204" pitchFamily="18" charset="0"/>
                      </a:rPr>
                      <m:t>𝑅</m:t>
                    </m:r>
                    <m:r>
                      <a:rPr lang="en-US" altLang="zh-CN" sz="1400" i="1">
                        <a:latin typeface="Cambria Math" panose="02040503050406030204" pitchFamily="18" charset="0"/>
                      </a:rPr>
                      <m:t>≠∅</m:t>
                    </m:r>
                  </m:oMath>
                </a14:m>
                <a:endParaRPr lang="zh-CN" altLang="zh-CN" sz="1400" dirty="0"/>
              </a:p>
              <a:p>
                <a:pPr>
                  <a:lnSpc>
                    <a:spcPct val="100000"/>
                  </a:lnSpc>
                </a:pPr>
                <a:r>
                  <a:rPr lang="zh-CN" altLang="zh-CN" sz="1400" dirty="0"/>
                  <a:t>（</a:t>
                </a:r>
                <a:r>
                  <a:rPr lang="en-US" altLang="zh-CN" sz="1400" dirty="0"/>
                  <a:t>1</a:t>
                </a:r>
                <a:r>
                  <a:rPr lang="zh-CN" altLang="zh-CN" sz="1400" dirty="0"/>
                  <a:t>）在</a:t>
                </a:r>
                <a14:m>
                  <m:oMath xmlns:m="http://schemas.openxmlformats.org/officeDocument/2006/math">
                    <m:r>
                      <a:rPr lang="en-US" altLang="zh-CN" sz="1400" i="1">
                        <a:latin typeface="Cambria Math" panose="02040503050406030204" pitchFamily="18" charset="0"/>
                      </a:rPr>
                      <m:t>𝐷</m:t>
                    </m:r>
                  </m:oMath>
                </a14:m>
                <a:r>
                  <a:rPr lang="zh-CN" altLang="zh-CN" sz="1400" dirty="0"/>
                  <a:t>中存在唯一的称为根的数据元素</a:t>
                </a:r>
                <a14:m>
                  <m:oMath xmlns:m="http://schemas.openxmlformats.org/officeDocument/2006/math">
                    <m:r>
                      <a:rPr lang="en-US" altLang="zh-CN" sz="1400" i="1">
                        <a:latin typeface="Cambria Math" panose="02040503050406030204" pitchFamily="18" charset="0"/>
                      </a:rPr>
                      <m:t>𝑟𝑜𝑜𝑡</m:t>
                    </m:r>
                  </m:oMath>
                </a14:m>
                <a:r>
                  <a:rPr lang="zh-CN" altLang="zh-CN" sz="1400" dirty="0"/>
                  <a:t>，它在关系</a:t>
                </a:r>
                <a14:m>
                  <m:oMath xmlns:m="http://schemas.openxmlformats.org/officeDocument/2006/math">
                    <m:r>
                      <a:rPr lang="en-US" altLang="zh-CN" sz="1400" i="1">
                        <a:latin typeface="Cambria Math" panose="02040503050406030204" pitchFamily="18" charset="0"/>
                      </a:rPr>
                      <m:t>𝑅</m:t>
                    </m:r>
                  </m:oMath>
                </a14:m>
                <a:r>
                  <a:rPr lang="zh-CN" altLang="zh-CN" sz="1400" dirty="0"/>
                  <a:t>下无前驱；</a:t>
                </a:r>
              </a:p>
              <a:p>
                <a:pPr>
                  <a:lnSpc>
                    <a:spcPct val="100000"/>
                  </a:lnSpc>
                </a:pPr>
                <a:r>
                  <a:rPr lang="zh-CN" altLang="zh-CN" sz="1400" dirty="0"/>
                  <a:t>（</a:t>
                </a:r>
                <a:r>
                  <a:rPr lang="en-US" altLang="zh-CN" sz="1400" dirty="0"/>
                  <a:t>2</a:t>
                </a:r>
                <a:r>
                  <a:rPr lang="zh-CN" altLang="zh-CN" sz="1400" dirty="0"/>
                  <a:t>）存在</a:t>
                </a:r>
                <a14:m>
                  <m:oMath xmlns:m="http://schemas.openxmlformats.org/officeDocument/2006/math">
                    <m:r>
                      <a:rPr lang="en-US" altLang="zh-CN" sz="1400" i="1">
                        <a:latin typeface="Cambria Math" panose="02040503050406030204" pitchFamily="18" charset="0"/>
                      </a:rPr>
                      <m:t>𝐷</m:t>
                    </m:r>
                    <m:r>
                      <a:rPr lang="en-US" altLang="zh-CN" sz="1400" i="1">
                        <a:latin typeface="Cambria Math" panose="02040503050406030204" pitchFamily="18" charset="0"/>
                      </a:rPr>
                      <m:t>−{</m:t>
                    </m:r>
                    <m:r>
                      <a:rPr lang="en-US" altLang="zh-CN" sz="1400" i="1">
                        <a:latin typeface="Cambria Math" panose="02040503050406030204" pitchFamily="18" charset="0"/>
                      </a:rPr>
                      <m:t>𝑟𝑜𝑜𝑡</m:t>
                    </m:r>
                    <m:r>
                      <a:rPr lang="en-US" altLang="zh-CN" sz="1400" i="1">
                        <a:latin typeface="Cambria Math" panose="02040503050406030204" pitchFamily="18" charset="0"/>
                      </a:rPr>
                      <m:t>}</m:t>
                    </m:r>
                  </m:oMath>
                </a14:m>
                <a:r>
                  <a:rPr lang="zh-CN" altLang="zh-CN" sz="1400" dirty="0"/>
                  <a:t>的一个划分</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oMath>
                </a14:m>
                <a:r>
                  <a:rPr lang="zh-CN" altLang="zh-CN" sz="1400" dirty="0"/>
                  <a:t>，或</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oMath>
                </a14:m>
                <a:r>
                  <a:rPr lang="zh-CN" altLang="zh-CN" sz="1400" dirty="0"/>
                  <a:t>，或</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oMath>
                </a14:m>
                <a:r>
                  <a:rPr lang="zh-CN" altLang="zh-CN" sz="1400" dirty="0"/>
                  <a:t>。若</a:t>
                </a:r>
                <a14:m>
                  <m:oMath xmlns:m="http://schemas.openxmlformats.org/officeDocument/2006/math">
                    <m:r>
                      <a:rPr lang="en-US" altLang="zh-CN" sz="1400" i="1">
                        <a:latin typeface="Cambria Math" panose="02040503050406030204" pitchFamily="18" charset="0"/>
                      </a:rPr>
                      <m:t>𝐷</m:t>
                    </m:r>
                    <m:r>
                      <a:rPr lang="en-US" altLang="zh-CN" sz="1400" i="1">
                        <a:latin typeface="Cambria Math" panose="02040503050406030204" pitchFamily="18" charset="0"/>
                      </a:rPr>
                      <m:t>−{</m:t>
                    </m:r>
                    <m:r>
                      <a:rPr lang="en-US" altLang="zh-CN" sz="1400" i="1">
                        <a:latin typeface="Cambria Math" panose="02040503050406030204" pitchFamily="18" charset="0"/>
                      </a:rPr>
                      <m:t>𝑟𝑜𝑜𝑡</m:t>
                    </m:r>
                    <m:r>
                      <a:rPr lang="en-US" altLang="zh-CN" sz="1400" i="1">
                        <a:latin typeface="Cambria Math" panose="02040503050406030204" pitchFamily="18" charset="0"/>
                      </a:rPr>
                      <m:t>}</m:t>
                    </m:r>
                  </m:oMath>
                </a14:m>
                <a:r>
                  <a:rPr lang="zh-CN" altLang="zh-CN" sz="1400" dirty="0"/>
                  <a:t>的一个划分为</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oMath>
                </a14:m>
                <a:r>
                  <a:rPr lang="zh-CN" altLang="zh-CN" sz="1400" dirty="0"/>
                  <a:t>，则存在唯一的数据元素</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𝑙</m:t>
                        </m:r>
                      </m:sub>
                    </m:sSub>
                  </m:oMath>
                </a14:m>
                <a:r>
                  <a:rPr lang="zh-CN" altLang="zh-CN" sz="1400" dirty="0"/>
                  <a:t>，有</a:t>
                </a:r>
                <a14:m>
                  <m:oMath xmlns:m="http://schemas.openxmlformats.org/officeDocument/2006/math">
                    <m:r>
                      <a:rPr lang="es-ES" altLang="zh-CN" sz="1400">
                        <a:latin typeface="Cambria Math" panose="02040503050406030204" pitchFamily="18" charset="0"/>
                      </a:rPr>
                      <m:t>(</m:t>
                    </m:r>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r>
                      <a:rPr lang="es-ES" altLang="zh-CN" sz="1400">
                        <a:latin typeface="Cambria Math" panose="02040503050406030204" pitchFamily="18" charset="0"/>
                      </a:rPr>
                      <m:t>∈</m:t>
                    </m:r>
                    <m:r>
                      <a:rPr lang="es-ES" altLang="zh-CN" sz="1400" i="1">
                        <a:latin typeface="Cambria Math" panose="02040503050406030204" pitchFamily="18" charset="0"/>
                      </a:rPr>
                      <m:t>𝑅</m:t>
                    </m:r>
                  </m:oMath>
                </a14:m>
                <a:r>
                  <a:rPr lang="zh-CN" altLang="zh-CN" sz="1400" dirty="0"/>
                  <a:t>，且存在</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𝑙</m:t>
                        </m:r>
                      </m:sub>
                    </m:sSub>
                  </m:oMath>
                </a14:m>
                <a:r>
                  <a:rPr lang="zh-CN" altLang="zh-CN" sz="1400" dirty="0"/>
                  <a:t>上的关系</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r>
                      <a:rPr lang="es-ES" altLang="zh-CN" sz="1400" i="1">
                        <a:latin typeface="Cambria Math" panose="02040503050406030204" pitchFamily="18" charset="0"/>
                      </a:rPr>
                      <m:t>𝑅</m:t>
                    </m:r>
                  </m:oMath>
                </a14:m>
                <a:r>
                  <a:rPr lang="zh-CN" altLang="zh-CN" sz="1400" dirty="0"/>
                  <a:t>；若</a:t>
                </a:r>
                <a14:m>
                  <m:oMath xmlns:m="http://schemas.openxmlformats.org/officeDocument/2006/math">
                    <m:r>
                      <a:rPr lang="en-US" altLang="zh-CN" sz="1400" i="1">
                        <a:latin typeface="Cambria Math" panose="02040503050406030204" pitchFamily="18" charset="0"/>
                      </a:rPr>
                      <m:t>𝐷</m:t>
                    </m:r>
                    <m:r>
                      <a:rPr lang="en-US" altLang="zh-CN" sz="1400" i="1">
                        <a:latin typeface="Cambria Math" panose="02040503050406030204" pitchFamily="18" charset="0"/>
                      </a:rPr>
                      <m:t>−{</m:t>
                    </m:r>
                    <m:r>
                      <a:rPr lang="en-US" altLang="zh-CN" sz="1400" i="1">
                        <a:latin typeface="Cambria Math" panose="02040503050406030204" pitchFamily="18" charset="0"/>
                      </a:rPr>
                      <m:t>𝑟𝑜𝑜𝑡</m:t>
                    </m:r>
                    <m:r>
                      <a:rPr lang="en-US" altLang="zh-CN" sz="1400" i="1">
                        <a:latin typeface="Cambria Math" panose="02040503050406030204" pitchFamily="18" charset="0"/>
                      </a:rPr>
                      <m:t>}</m:t>
                    </m:r>
                  </m:oMath>
                </a14:m>
                <a:r>
                  <a:rPr lang="zh-CN" altLang="zh-CN" sz="1400" dirty="0"/>
                  <a:t>的一个划分为</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oMath>
                </a14:m>
                <a:r>
                  <a:rPr lang="zh-CN" altLang="zh-CN" sz="1400" dirty="0"/>
                  <a:t>，则存在唯一的数据元素</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𝑟</m:t>
                        </m:r>
                      </m:sub>
                    </m:sSub>
                  </m:oMath>
                </a14:m>
                <a:r>
                  <a:rPr lang="zh-CN" altLang="zh-CN" sz="1400" dirty="0"/>
                  <a:t>，有</a:t>
                </a:r>
                <a14:m>
                  <m:oMath xmlns:m="http://schemas.openxmlformats.org/officeDocument/2006/math">
                    <m:r>
                      <a:rPr lang="es-ES" altLang="zh-CN" sz="1400">
                        <a:latin typeface="Cambria Math" panose="02040503050406030204" pitchFamily="18" charset="0"/>
                      </a:rPr>
                      <m:t>(</m:t>
                    </m:r>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r>
                      <a:rPr lang="es-ES" altLang="zh-CN" sz="1400">
                        <a:latin typeface="Cambria Math" panose="02040503050406030204" pitchFamily="18" charset="0"/>
                      </a:rPr>
                      <m:t>∈</m:t>
                    </m:r>
                    <m:r>
                      <a:rPr lang="es-ES" altLang="zh-CN" sz="1400" i="1">
                        <a:latin typeface="Cambria Math" panose="02040503050406030204" pitchFamily="18" charset="0"/>
                      </a:rPr>
                      <m:t>𝑅</m:t>
                    </m:r>
                  </m:oMath>
                </a14:m>
                <a:r>
                  <a:rPr lang="zh-CN" altLang="zh-CN" sz="1400" dirty="0"/>
                  <a:t>，且存在</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𝐷</m:t>
                        </m:r>
                      </m:e>
                      <m:sub>
                        <m:r>
                          <a:rPr lang="es-ES" altLang="zh-CN" sz="1400" i="1">
                            <a:latin typeface="Cambria Math" panose="02040503050406030204" pitchFamily="18" charset="0"/>
                          </a:rPr>
                          <m:t>𝑟</m:t>
                        </m:r>
                      </m:sub>
                    </m:sSub>
                  </m:oMath>
                </a14:m>
                <a:r>
                  <a:rPr lang="zh-CN" altLang="zh-CN" sz="1400" dirty="0"/>
                  <a:t>上的关系</a:t>
                </a:r>
                <a14:m>
                  <m:oMath xmlns:m="http://schemas.openxmlformats.org/officeDocument/2006/math">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r>
                      <a:rPr lang="es-ES" altLang="zh-CN" sz="1400" i="1">
                        <a:latin typeface="Cambria Math" panose="02040503050406030204" pitchFamily="18" charset="0"/>
                      </a:rPr>
                      <m:t>𝑅</m:t>
                    </m:r>
                  </m:oMath>
                </a14:m>
                <a:r>
                  <a:rPr lang="zh-CN" altLang="zh-CN" sz="1400" dirty="0"/>
                  <a:t>；</a:t>
                </a:r>
                <a14:m>
                  <m:oMath xmlns:m="http://schemas.openxmlformats.org/officeDocument/2006/math">
                    <m:r>
                      <a:rPr lang="es-ES" altLang="zh-CN" sz="1400" i="1">
                        <a:latin typeface="Cambria Math" panose="02040503050406030204" pitchFamily="18" charset="0"/>
                      </a:rPr>
                      <m:t>𝑅</m:t>
                    </m:r>
                    <m:r>
                      <a:rPr lang="es-ES" altLang="zh-CN" sz="1400">
                        <a:latin typeface="Cambria Math" panose="02040503050406030204" pitchFamily="18" charset="0"/>
                      </a:rPr>
                      <m:t>={</m:t>
                    </m:r>
                    <m:d>
                      <m:dPr>
                        <m:ctrlPr>
                          <a:rPr lang="zh-CN" altLang="zh-CN" sz="1400" i="1">
                            <a:latin typeface="Cambria Math" panose="02040503050406030204" pitchFamily="18" charset="0"/>
                          </a:rPr>
                        </m:ctrlPr>
                      </m:dPr>
                      <m:e>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𝑙</m:t>
                            </m:r>
                          </m:sub>
                        </m:sSub>
                      </m:e>
                    </m:d>
                    <m:r>
                      <a:rPr lang="es-ES" altLang="zh-CN" sz="1400" i="1">
                        <a:latin typeface="Cambria Math" panose="02040503050406030204" pitchFamily="18" charset="0"/>
                      </a:rPr>
                      <m:t>,</m:t>
                    </m:r>
                  </m:oMath>
                </a14:m>
                <a:r>
                  <a:rPr lang="es-ES" altLang="zh-CN" sz="1400" dirty="0"/>
                  <a:t> </a:t>
                </a:r>
                <a14:m>
                  <m:oMath xmlns:m="http://schemas.openxmlformats.org/officeDocument/2006/math">
                    <m:r>
                      <a:rPr lang="es-ES" altLang="zh-CN" sz="1400">
                        <a:latin typeface="Cambria Math" panose="02040503050406030204" pitchFamily="18" charset="0"/>
                      </a:rPr>
                      <m:t>(</m:t>
                    </m:r>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𝑟</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𝑟</m:t>
                        </m:r>
                      </m:sub>
                    </m:sSub>
                  </m:oMath>
                </a14:m>
                <a:r>
                  <a:rPr lang="zh-CN" altLang="zh-CN" sz="1400" dirty="0"/>
                  <a:t>。</a:t>
                </a:r>
              </a:p>
              <a:p>
                <a:pPr>
                  <a:lnSpc>
                    <a:spcPct val="100000"/>
                  </a:lnSpc>
                </a:pPr>
                <a:r>
                  <a:rPr lang="zh-CN" altLang="zh-CN" sz="1400" dirty="0"/>
                  <a:t>（</a:t>
                </a:r>
                <a:r>
                  <a:rPr lang="es-ES" altLang="zh-CN" sz="1400" dirty="0"/>
                  <a:t>3</a:t>
                </a:r>
                <a:r>
                  <a:rPr lang="zh-CN" altLang="zh-CN" sz="1400" dirty="0"/>
                  <a:t>）对应于</a:t>
                </a:r>
                <a14:m>
                  <m:oMath xmlns:m="http://schemas.openxmlformats.org/officeDocument/2006/math">
                    <m:r>
                      <a:rPr lang="en-US" altLang="zh-CN" sz="1400" i="1">
                        <a:latin typeface="Cambria Math" panose="02040503050406030204" pitchFamily="18" charset="0"/>
                      </a:rPr>
                      <m:t>𝐷</m:t>
                    </m:r>
                    <m:r>
                      <a:rPr lang="en-US" altLang="zh-CN" sz="1400" i="1">
                        <a:latin typeface="Cambria Math" panose="02040503050406030204" pitchFamily="18" charset="0"/>
                      </a:rPr>
                      <m:t>−{</m:t>
                    </m:r>
                    <m:r>
                      <a:rPr lang="en-US" altLang="zh-CN" sz="1400" i="1">
                        <a:latin typeface="Cambria Math" panose="02040503050406030204" pitchFamily="18" charset="0"/>
                      </a:rPr>
                      <m:t>𝑟𝑜𝑜𝑡</m:t>
                    </m:r>
                    <m:r>
                      <a:rPr lang="en-US" altLang="zh-CN" sz="1400" i="1">
                        <a:latin typeface="Cambria Math" panose="02040503050406030204" pitchFamily="18" charset="0"/>
                      </a:rPr>
                      <m:t>}</m:t>
                    </m:r>
                  </m:oMath>
                </a14:m>
                <a:r>
                  <a:rPr lang="zh-CN" altLang="zh-CN" sz="1400" dirty="0"/>
                  <a:t>的一个划分，</a:t>
                </a:r>
                <a14:m>
                  <m:oMath xmlns:m="http://schemas.openxmlformats.org/officeDocument/2006/math">
                    <m:r>
                      <a:rPr lang="es-ES" altLang="zh-CN" sz="1400" i="1">
                        <a:latin typeface="Cambria Math" panose="02040503050406030204" pitchFamily="18" charset="0"/>
                      </a:rPr>
                      <m:t>𝑅</m:t>
                    </m:r>
                    <m:r>
                      <a:rPr lang="es-ES" altLang="zh-CN" sz="1400" i="1">
                        <a:latin typeface="Cambria Math" panose="02040503050406030204" pitchFamily="18" charset="0"/>
                      </a:rPr>
                      <m:t>−{</m:t>
                    </m:r>
                    <m:d>
                      <m:dPr>
                        <m:ctrlPr>
                          <a:rPr lang="zh-CN" altLang="zh-CN" sz="1400" i="1">
                            <a:latin typeface="Cambria Math" panose="02040503050406030204" pitchFamily="18" charset="0"/>
                          </a:rPr>
                        </m:ctrlPr>
                      </m:dPr>
                      <m:e>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𝑙</m:t>
                            </m:r>
                          </m:sub>
                        </m:sSub>
                      </m:e>
                    </m:d>
                    <m:r>
                      <a:rPr lang="es-ES" altLang="zh-CN" sz="1400" i="1">
                        <a:latin typeface="Cambria Math" panose="02040503050406030204" pitchFamily="18" charset="0"/>
                      </a:rPr>
                      <m:t>,</m:t>
                    </m:r>
                    <m:d>
                      <m:dPr>
                        <m:ctrlPr>
                          <a:rPr lang="zh-CN" altLang="zh-CN" sz="1400" i="1">
                            <a:latin typeface="Cambria Math" panose="02040503050406030204" pitchFamily="18" charset="0"/>
                          </a:rPr>
                        </m:ctrlPr>
                      </m:dPr>
                      <m:e>
                        <m:r>
                          <a:rPr lang="es-ES" altLang="zh-CN" sz="1400" i="1">
                            <a:latin typeface="Cambria Math" panose="02040503050406030204" pitchFamily="18" charset="0"/>
                          </a:rPr>
                          <m:t>𝑟𝑜𝑜𝑡</m:t>
                        </m:r>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𝑟</m:t>
                            </m:r>
                          </m:sub>
                        </m:sSub>
                      </m:e>
                    </m:d>
                    <m:r>
                      <a:rPr lang="es-ES" altLang="zh-CN" sz="1400" i="1">
                        <a:latin typeface="Cambria Math" panose="02040503050406030204" pitchFamily="18" charset="0"/>
                      </a:rPr>
                      <m:t>}</m:t>
                    </m:r>
                  </m:oMath>
                </a14:m>
                <a:r>
                  <a:rPr lang="zh-CN" altLang="zh-CN" sz="1400" dirty="0"/>
                  <a:t>存在唯一的一个划分</a:t>
                </a:r>
                <a14:m>
                  <m:oMath xmlns:m="http://schemas.openxmlformats.org/officeDocument/2006/math">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𝑟</m:t>
                        </m:r>
                      </m:sub>
                    </m:sSub>
                    <m:r>
                      <a:rPr lang="es-ES" altLang="zh-CN" sz="1400">
                        <a:latin typeface="Cambria Math" panose="02040503050406030204" pitchFamily="18" charset="0"/>
                      </a:rPr>
                      <m:t>}</m:t>
                    </m:r>
                  </m:oMath>
                </a14:m>
                <a:r>
                  <a:rPr lang="zh-CN" altLang="zh-CN" sz="1400" dirty="0"/>
                  <a:t>，或</a:t>
                </a:r>
                <a14:m>
                  <m:oMath xmlns:m="http://schemas.openxmlformats.org/officeDocument/2006/math">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𝑙</m:t>
                        </m:r>
                      </m:sub>
                    </m:sSub>
                    <m:r>
                      <a:rPr lang="es-ES" altLang="zh-CN" sz="1400" i="1">
                        <a:latin typeface="Cambria Math" panose="02040503050406030204" pitchFamily="18" charset="0"/>
                      </a:rPr>
                      <m:t>}</m:t>
                    </m:r>
                  </m:oMath>
                </a14:m>
                <a:r>
                  <a:rPr lang="zh-CN" altLang="zh-CN" sz="1400" dirty="0"/>
                  <a:t>，或</a:t>
                </a:r>
                <a14:m>
                  <m:oMath xmlns:m="http://schemas.openxmlformats.org/officeDocument/2006/math">
                    <m:d>
                      <m:dPr>
                        <m:begChr m:val="{"/>
                        <m:endChr m:val="}"/>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𝑟</m:t>
                            </m:r>
                          </m:sub>
                        </m:sSub>
                      </m:e>
                    </m:d>
                    <m:r>
                      <a:rPr lang="zh-CN" altLang="zh-CN" sz="1400">
                        <a:latin typeface="Cambria Math" panose="02040503050406030204" pitchFamily="18" charset="0"/>
                      </a:rPr>
                      <m:t>，</m:t>
                    </m:r>
                    <m:r>
                      <a:rPr lang="zh-CN" altLang="zh-CN" sz="1400">
                        <a:latin typeface="Cambria Math" panose="02040503050406030204" pitchFamily="18" charset="0"/>
                      </a:rPr>
                      <m:t> </m:t>
                    </m:r>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𝑙</m:t>
                            </m:r>
                          </m:sub>
                        </m:sSub>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𝑙</m:t>
                            </m:r>
                          </m:sub>
                        </m:sSub>
                      </m:e>
                    </m:d>
                  </m:oMath>
                </a14:m>
                <a:r>
                  <a:rPr lang="zh-CN" altLang="zh-CN" sz="1400" dirty="0"/>
                  <a:t>或</a:t>
                </a:r>
                <a14:m>
                  <m:oMath xmlns:m="http://schemas.openxmlformats.org/officeDocument/2006/math">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𝑥</m:t>
                            </m:r>
                          </m:e>
                          <m:sub>
                            <m:r>
                              <a:rPr lang="es-ES" altLang="zh-CN" sz="1400" i="1">
                                <a:latin typeface="Cambria Math" panose="02040503050406030204" pitchFamily="18" charset="0"/>
                              </a:rPr>
                              <m:t>𝑟</m:t>
                            </m:r>
                          </m:sub>
                        </m:sSub>
                        <m:r>
                          <a:rPr lang="es-E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s-ES" altLang="zh-CN" sz="1400" i="1">
                                <a:latin typeface="Cambria Math" panose="02040503050406030204" pitchFamily="18" charset="0"/>
                              </a:rPr>
                              <m:t>𝑅</m:t>
                            </m:r>
                          </m:e>
                          <m:sub>
                            <m:r>
                              <a:rPr lang="es-ES" altLang="zh-CN" sz="1400" i="1">
                                <a:latin typeface="Cambria Math" panose="02040503050406030204" pitchFamily="18" charset="0"/>
                              </a:rPr>
                              <m:t>𝑟</m:t>
                            </m:r>
                          </m:sub>
                        </m:sSub>
                      </m:e>
                    </m:d>
                  </m:oMath>
                </a14:m>
                <a:r>
                  <a:rPr lang="zh-CN" altLang="zh-CN" sz="1400" dirty="0"/>
                  <a:t>是一棵符合本定义的树，称为根</a:t>
                </a:r>
                <a14:m>
                  <m:oMath xmlns:m="http://schemas.openxmlformats.org/officeDocument/2006/math">
                    <m:r>
                      <a:rPr lang="es-ES" altLang="zh-CN" sz="1400" i="1">
                        <a:latin typeface="Cambria Math" panose="02040503050406030204" pitchFamily="18" charset="0"/>
                      </a:rPr>
                      <m:t>𝑟𝑜𝑜𝑡</m:t>
                    </m:r>
                  </m:oMath>
                </a14:m>
                <a:r>
                  <a:rPr lang="zh-CN" altLang="zh-CN" sz="1400" dirty="0"/>
                  <a:t>的左子树或右子树。</a:t>
                </a:r>
              </a:p>
              <a:p>
                <a:endParaRPr lang="zh-CN" altLang="en-US" sz="14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6512" y="771550"/>
                <a:ext cx="5148063" cy="3507876"/>
              </a:xfrm>
              <a:blipFill rotWithShape="0">
                <a:blip r:embed="rId2"/>
                <a:stretch>
                  <a:fillRect l="-592" t="-696" r="-4142"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292080" y="843558"/>
                <a:ext cx="3851920" cy="3754874"/>
              </a:xfrm>
              <a:prstGeom prst="rect">
                <a:avLst/>
              </a:prstGeom>
              <a:noFill/>
            </p:spPr>
            <p:txBody>
              <a:bodyPr wrap="square" rtlCol="0">
                <a:spAutoFit/>
              </a:bodyPr>
              <a:lstStyle/>
              <a:p>
                <a:r>
                  <a:rPr lang="zh-CN" altLang="zh-CN" sz="1400" dirty="0">
                    <a:solidFill>
                      <a:srgbClr val="0070C0"/>
                    </a:solidFill>
                  </a:rPr>
                  <a:t>基本操作：</a:t>
                </a:r>
              </a:p>
              <a:p>
                <a:r>
                  <a:rPr lang="es-ES" altLang="zh-CN" sz="1400" dirty="0">
                    <a:solidFill>
                      <a:srgbClr val="0070C0"/>
                    </a:solidFill>
                  </a:rPr>
                  <a:t>     Initbitree(&amp;t)</a:t>
                </a:r>
                <a:r>
                  <a:rPr lang="zh-CN" altLang="zh-CN" sz="1400" dirty="0">
                    <a:solidFill>
                      <a:srgbClr val="0070C0"/>
                    </a:solidFill>
                  </a:rPr>
                  <a:t>：构造空二叉树</a:t>
                </a:r>
              </a:p>
              <a:p>
                <a:r>
                  <a:rPr lang="es-ES" altLang="zh-CN" sz="1400" dirty="0">
                    <a:solidFill>
                      <a:srgbClr val="0070C0"/>
                    </a:solidFill>
                  </a:rPr>
                  <a:t>     DestroyBitree(&amp;t)</a:t>
                </a:r>
                <a:r>
                  <a:rPr lang="zh-CN" altLang="zh-CN" sz="1400" dirty="0">
                    <a:solidFill>
                      <a:srgbClr val="0070C0"/>
                    </a:solidFill>
                  </a:rPr>
                  <a:t>：销毁二叉树</a:t>
                </a:r>
              </a:p>
              <a:p>
                <a:r>
                  <a:rPr lang="es-ES" altLang="zh-CN" sz="1400" dirty="0">
                    <a:solidFill>
                      <a:srgbClr val="0070C0"/>
                    </a:solidFill>
                  </a:rPr>
                  <a:t>     CreateBitree(&amp;t,n)</a:t>
                </a:r>
                <a:r>
                  <a:rPr lang="zh-CN" altLang="zh-CN" sz="1400" dirty="0">
                    <a:solidFill>
                      <a:srgbClr val="0070C0"/>
                    </a:solidFill>
                  </a:rPr>
                  <a:t>：创建具有</a:t>
                </a:r>
                <a:r>
                  <a:rPr lang="es-ES" altLang="zh-CN" sz="1400" dirty="0">
                    <a:solidFill>
                      <a:srgbClr val="0070C0"/>
                    </a:solidFill>
                  </a:rPr>
                  <a:t>n</a:t>
                </a:r>
                <a:r>
                  <a:rPr lang="zh-CN" altLang="zh-CN" sz="1400" dirty="0">
                    <a:solidFill>
                      <a:srgbClr val="0070C0"/>
                    </a:solidFill>
                  </a:rPr>
                  <a:t>个结点的二叉树</a:t>
                </a:r>
              </a:p>
              <a:p>
                <a:r>
                  <a:rPr lang="es-ES" altLang="zh-CN" sz="1400" dirty="0">
                    <a:solidFill>
                      <a:srgbClr val="0070C0"/>
                    </a:solidFill>
                  </a:rPr>
                  <a:t>     PreorderTree(t,visit())</a:t>
                </a:r>
                <a:r>
                  <a:rPr lang="zh-CN" altLang="zh-CN" sz="1400" dirty="0">
                    <a:solidFill>
                      <a:srgbClr val="0070C0"/>
                    </a:solidFill>
                  </a:rPr>
                  <a:t>：以</a:t>
                </a:r>
                <a:r>
                  <a:rPr lang="es-ES" altLang="zh-CN" sz="1400" dirty="0">
                    <a:solidFill>
                      <a:srgbClr val="0070C0"/>
                    </a:solidFill>
                  </a:rPr>
                  <a:t>visit()</a:t>
                </a:r>
                <a:r>
                  <a:rPr lang="zh-CN" altLang="zh-CN" sz="1400" dirty="0">
                    <a:solidFill>
                      <a:srgbClr val="0070C0"/>
                    </a:solidFill>
                  </a:rPr>
                  <a:t>函数先序遍历二叉树</a:t>
                </a:r>
              </a:p>
              <a:p>
                <a:r>
                  <a:rPr lang="es-ES" altLang="zh-CN" sz="1400" dirty="0">
                    <a:solidFill>
                      <a:srgbClr val="0070C0"/>
                    </a:solidFill>
                  </a:rPr>
                  <a:t>     InorderTree(t,visit())</a:t>
                </a:r>
                <a:r>
                  <a:rPr lang="zh-CN" altLang="zh-CN" sz="1400" dirty="0">
                    <a:solidFill>
                      <a:srgbClr val="0070C0"/>
                    </a:solidFill>
                  </a:rPr>
                  <a:t>：以</a:t>
                </a:r>
                <a:r>
                  <a:rPr lang="es-ES" altLang="zh-CN" sz="1400" dirty="0">
                    <a:solidFill>
                      <a:srgbClr val="0070C0"/>
                    </a:solidFill>
                  </a:rPr>
                  <a:t>visit()</a:t>
                </a:r>
                <a:r>
                  <a:rPr lang="zh-CN" altLang="zh-CN" sz="1400" dirty="0">
                    <a:solidFill>
                      <a:srgbClr val="0070C0"/>
                    </a:solidFill>
                  </a:rPr>
                  <a:t>函数中序遍历二叉树</a:t>
                </a:r>
              </a:p>
              <a:p>
                <a:r>
                  <a:rPr lang="es-ES" altLang="zh-CN" sz="1400" dirty="0">
                    <a:solidFill>
                      <a:srgbClr val="0070C0"/>
                    </a:solidFill>
                  </a:rPr>
                  <a:t>     PostorderTree(t,visit())</a:t>
                </a:r>
                <a:r>
                  <a:rPr lang="zh-CN" altLang="zh-CN" sz="1400" dirty="0">
                    <a:solidFill>
                      <a:srgbClr val="0070C0"/>
                    </a:solidFill>
                  </a:rPr>
                  <a:t>：以</a:t>
                </a:r>
                <a:r>
                  <a:rPr lang="es-ES" altLang="zh-CN" sz="1400" dirty="0">
                    <a:solidFill>
                      <a:srgbClr val="0070C0"/>
                    </a:solidFill>
                  </a:rPr>
                  <a:t>visit()</a:t>
                </a:r>
                <a:r>
                  <a:rPr lang="zh-CN" altLang="zh-CN" sz="1400" dirty="0">
                    <a:solidFill>
                      <a:srgbClr val="0070C0"/>
                    </a:solidFill>
                  </a:rPr>
                  <a:t>函数后序遍历二叉树</a:t>
                </a:r>
              </a:p>
              <a:p>
                <a:r>
                  <a:rPr lang="es-ES" altLang="zh-CN" sz="1400" dirty="0">
                    <a:solidFill>
                      <a:srgbClr val="0070C0"/>
                    </a:solidFill>
                  </a:rPr>
                  <a:t>     LeafBitree(t)</a:t>
                </a:r>
                <a:r>
                  <a:rPr lang="zh-CN" altLang="zh-CN" sz="1400" dirty="0">
                    <a:solidFill>
                      <a:srgbClr val="0070C0"/>
                    </a:solidFill>
                  </a:rPr>
                  <a:t>：计算二叉树的叶子数</a:t>
                </a:r>
              </a:p>
              <a:p>
                <a:r>
                  <a:rPr lang="es-ES" altLang="zh-CN" sz="1400" dirty="0">
                    <a:solidFill>
                      <a:srgbClr val="0070C0"/>
                    </a:solidFill>
                  </a:rPr>
                  <a:t>     DepthBitree(t)</a:t>
                </a:r>
                <a:r>
                  <a:rPr lang="zh-CN" altLang="zh-CN" sz="1400" dirty="0">
                    <a:solidFill>
                      <a:srgbClr val="0070C0"/>
                    </a:solidFill>
                  </a:rPr>
                  <a:t>：计算二叉树的深度</a:t>
                </a:r>
              </a:p>
              <a:p>
                <a:r>
                  <a:rPr lang="es-ES" altLang="zh-CN" sz="1400" dirty="0">
                    <a:solidFill>
                      <a:srgbClr val="0070C0"/>
                    </a:solidFill>
                  </a:rPr>
                  <a:t>     CopyBitree(s,&amp;t)</a:t>
                </a:r>
                <a:r>
                  <a:rPr lang="zh-CN" altLang="zh-CN" sz="1400" dirty="0">
                    <a:solidFill>
                      <a:srgbClr val="0070C0"/>
                    </a:solidFill>
                  </a:rPr>
                  <a:t>：把二叉树</a:t>
                </a:r>
                <a:r>
                  <a:rPr lang="es-ES" altLang="zh-CN" sz="1400" dirty="0">
                    <a:solidFill>
                      <a:srgbClr val="0070C0"/>
                    </a:solidFill>
                  </a:rPr>
                  <a:t>s</a:t>
                </a:r>
                <a:r>
                  <a:rPr lang="zh-CN" altLang="zh-CN" sz="1400" dirty="0">
                    <a:solidFill>
                      <a:srgbClr val="0070C0"/>
                    </a:solidFill>
                  </a:rPr>
                  <a:t>拷贝到二叉树</a:t>
                </a:r>
                <a:r>
                  <a:rPr lang="es-ES" altLang="zh-CN" sz="1400" dirty="0">
                    <a:solidFill>
                      <a:srgbClr val="0070C0"/>
                    </a:solidFill>
                  </a:rPr>
                  <a:t>t</a:t>
                </a:r>
                <a:endParaRPr lang="zh-CN" altLang="zh-CN" sz="1400" dirty="0">
                  <a:solidFill>
                    <a:srgbClr val="0070C0"/>
                  </a:solidFill>
                </a:endParaRPr>
              </a:p>
              <a:p>
                <a:r>
                  <a:rPr lang="es-ES" altLang="zh-CN" sz="1400" dirty="0">
                    <a:solidFill>
                      <a:srgbClr val="0070C0"/>
                    </a:solidFill>
                  </a:rPr>
                  <a:t>         </a:t>
                </a:r>
                <a14:m>
                  <m:oMath xmlns:m="http://schemas.openxmlformats.org/officeDocument/2006/math">
                    <m:r>
                      <a:rPr lang="es-ES" altLang="zh-CN" sz="1400">
                        <a:solidFill>
                          <a:srgbClr val="0070C0"/>
                        </a:solidFill>
                        <a:latin typeface="Cambria Math" panose="02040503050406030204" pitchFamily="18" charset="0"/>
                      </a:rPr>
                      <m:t>⋯</m:t>
                    </m:r>
                  </m:oMath>
                </a14:m>
                <a:r>
                  <a:rPr lang="es-ES" altLang="zh-CN" sz="1400" dirty="0">
                    <a:solidFill>
                      <a:srgbClr val="0070C0"/>
                    </a:solidFill>
                  </a:rPr>
                  <a:t>            </a:t>
                </a:r>
                <a:r>
                  <a:rPr lang="zh-CN" altLang="zh-CN" sz="1400" dirty="0">
                    <a:solidFill>
                      <a:srgbClr val="0070C0"/>
                    </a:solidFill>
                  </a:rPr>
                  <a:t>：其他操作</a:t>
                </a:r>
              </a:p>
              <a:p>
                <a:r>
                  <a:rPr lang="es-ES" altLang="zh-CN" sz="1400" dirty="0">
                    <a:solidFill>
                      <a:srgbClr val="0070C0"/>
                    </a:solidFill>
                  </a:rPr>
                  <a:t>}ADT Bitree</a:t>
                </a:r>
                <a:endParaRPr lang="zh-CN" altLang="zh-CN" sz="1400" dirty="0">
                  <a:solidFill>
                    <a:srgbClr val="0070C0"/>
                  </a:solidFill>
                </a:endParaRPr>
              </a:p>
              <a:p>
                <a:endParaRPr lang="zh-CN" altLang="en-US" sz="1400" dirty="0">
                  <a:solidFill>
                    <a:srgbClr val="0070C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292080" y="843558"/>
                <a:ext cx="3851920" cy="3754874"/>
              </a:xfrm>
              <a:prstGeom prst="rect">
                <a:avLst/>
              </a:prstGeom>
              <a:blipFill rotWithShape="0">
                <a:blip r:embed="rId3"/>
                <a:stretch>
                  <a:fillRect l="-475" t="-325"/>
                </a:stretch>
              </a:blipFill>
            </p:spPr>
            <p:txBody>
              <a:bodyPr/>
              <a:lstStyle/>
              <a:p>
                <a:r>
                  <a:rPr lang="zh-CN" altLang="en-US">
                    <a:noFill/>
                  </a:rPr>
                  <a:t> </a:t>
                </a:r>
              </a:p>
            </p:txBody>
          </p:sp>
        </mc:Fallback>
      </mc:AlternateContent>
      <p:cxnSp>
        <p:nvCxnSpPr>
          <p:cNvPr id="6" name="直接连接符 5"/>
          <p:cNvCxnSpPr/>
          <p:nvPr/>
        </p:nvCxnSpPr>
        <p:spPr>
          <a:xfrm flipV="1">
            <a:off x="5220072" y="0"/>
            <a:ext cx="0" cy="5143501"/>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33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 calcmode="lin" valueType="num">
                                      <p:cBhvr additive="base">
                                        <p:cTn id="5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1" end="1"/>
                                            </p:txEl>
                                          </p:spTgt>
                                        </p:tgtEl>
                                        <p:attrNameLst>
                                          <p:attrName>style.visibility</p:attrName>
                                        </p:attrNameLst>
                                      </p:cBhvr>
                                      <p:to>
                                        <p:strVal val="visible"/>
                                      </p:to>
                                    </p:set>
                                    <p:anim calcmode="lin" valueType="num">
                                      <p:cBhvr additive="base">
                                        <p:cTn id="6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 calcmode="lin" valueType="num">
                                      <p:cBhvr additive="base">
                                        <p:cTn id="6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3" end="3"/>
                                            </p:txEl>
                                          </p:spTgt>
                                        </p:tgtEl>
                                        <p:attrNameLst>
                                          <p:attrName>style.visibility</p:attrName>
                                        </p:attrNameLst>
                                      </p:cBhvr>
                                      <p:to>
                                        <p:strVal val="visible"/>
                                      </p:to>
                                    </p:set>
                                    <p:anim calcmode="lin" valueType="num">
                                      <p:cBhvr additive="base">
                                        <p:cTn id="7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4" end="4"/>
                                            </p:txEl>
                                          </p:spTgt>
                                        </p:tgtEl>
                                        <p:attrNameLst>
                                          <p:attrName>style.visibility</p:attrName>
                                        </p:attrNameLst>
                                      </p:cBhvr>
                                      <p:to>
                                        <p:strVal val="visible"/>
                                      </p:to>
                                    </p:set>
                                    <p:anim calcmode="lin" valueType="num">
                                      <p:cBhvr additive="base">
                                        <p:cTn id="7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5" end="5"/>
                                            </p:txEl>
                                          </p:spTgt>
                                        </p:tgtEl>
                                        <p:attrNameLst>
                                          <p:attrName>style.visibility</p:attrName>
                                        </p:attrNameLst>
                                      </p:cBhvr>
                                      <p:to>
                                        <p:strVal val="visible"/>
                                      </p:to>
                                    </p:set>
                                    <p:anim calcmode="lin" valueType="num">
                                      <p:cBhvr additive="base">
                                        <p:cTn id="8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6" end="6"/>
                                            </p:txEl>
                                          </p:spTgt>
                                        </p:tgtEl>
                                        <p:attrNameLst>
                                          <p:attrName>style.visibility</p:attrName>
                                        </p:attrNameLst>
                                      </p:cBhvr>
                                      <p:to>
                                        <p:strVal val="visible"/>
                                      </p:to>
                                    </p:set>
                                    <p:anim calcmode="lin" valueType="num">
                                      <p:cBhvr additive="base">
                                        <p:cTn id="9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
                                            <p:txEl>
                                              <p:pRg st="7" end="7"/>
                                            </p:txEl>
                                          </p:spTgt>
                                        </p:tgtEl>
                                        <p:attrNameLst>
                                          <p:attrName>style.visibility</p:attrName>
                                        </p:attrNameLst>
                                      </p:cBhvr>
                                      <p:to>
                                        <p:strVal val="visible"/>
                                      </p:to>
                                    </p:set>
                                    <p:anim calcmode="lin" valueType="num">
                                      <p:cBhvr additive="base">
                                        <p:cTn id="9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xEl>
                                              <p:pRg st="8" end="8"/>
                                            </p:txEl>
                                          </p:spTgt>
                                        </p:tgtEl>
                                        <p:attrNameLst>
                                          <p:attrName>style.visibility</p:attrName>
                                        </p:attrNameLst>
                                      </p:cBhvr>
                                      <p:to>
                                        <p:strVal val="visible"/>
                                      </p:to>
                                    </p:set>
                                    <p:anim calcmode="lin" valueType="num">
                                      <p:cBhvr additive="base">
                                        <p:cTn id="10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
                                            <p:txEl>
                                              <p:pRg st="9" end="9"/>
                                            </p:txEl>
                                          </p:spTgt>
                                        </p:tgtEl>
                                        <p:attrNameLst>
                                          <p:attrName>style.visibility</p:attrName>
                                        </p:attrNameLst>
                                      </p:cBhvr>
                                      <p:to>
                                        <p:strVal val="visible"/>
                                      </p:to>
                                    </p:set>
                                    <p:anim calcmode="lin" valueType="num">
                                      <p:cBhvr additive="base">
                                        <p:cTn id="10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
                                            <p:txEl>
                                              <p:pRg st="10" end="10"/>
                                            </p:txEl>
                                          </p:spTgt>
                                        </p:tgtEl>
                                        <p:attrNameLst>
                                          <p:attrName>style.visibility</p:attrName>
                                        </p:attrNameLst>
                                      </p:cBhvr>
                                      <p:to>
                                        <p:strVal val="visible"/>
                                      </p:to>
                                    </p:set>
                                    <p:anim calcmode="lin" valueType="num">
                                      <p:cBhvr additive="base">
                                        <p:cTn id="11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
                                            <p:txEl>
                                              <p:pRg st="11" end="11"/>
                                            </p:txEl>
                                          </p:spTgt>
                                        </p:tgtEl>
                                        <p:attrNameLst>
                                          <p:attrName>style.visibility</p:attrName>
                                        </p:attrNameLst>
                                      </p:cBhvr>
                                      <p:to>
                                        <p:strVal val="visible"/>
                                      </p:to>
                                    </p:set>
                                    <p:anim calcmode="lin" valueType="num">
                                      <p:cBhvr additive="base">
                                        <p:cTn id="11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二叉树的性质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036496" cy="3507876"/>
              </a:xfrm>
            </p:spPr>
            <p:txBody>
              <a:bodyPr/>
              <a:lstStyle/>
              <a:p>
                <a:pPr>
                  <a:lnSpc>
                    <a:spcPts val="2100"/>
                  </a:lnSpc>
                </a:pPr>
                <a:r>
                  <a:rPr lang="zh-CN" altLang="zh-CN" sz="1800" dirty="0">
                    <a:solidFill>
                      <a:srgbClr val="0070C0"/>
                    </a:solidFill>
                    <a:latin typeface="隶书" panose="02010509060101010101" pitchFamily="49" charset="-122"/>
                    <a:ea typeface="隶书" panose="02010509060101010101" pitchFamily="49" charset="-122"/>
                  </a:rPr>
                  <a:t>性质</a:t>
                </a:r>
                <a:r>
                  <a:rPr lang="en-US" altLang="zh-CN" sz="1800" dirty="0">
                    <a:solidFill>
                      <a:srgbClr val="0070C0"/>
                    </a:solidFill>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二叉树的第</a:t>
                </a:r>
                <a14:m>
                  <m:oMath xmlns:m="http://schemas.openxmlformats.org/officeDocument/2006/math">
                    <m:r>
                      <a:rPr lang="en-US" altLang="zh-CN" sz="1800" i="1">
                        <a:solidFill>
                          <a:srgbClr val="C00000"/>
                        </a:solidFill>
                        <a:latin typeface="Cambria Math" panose="02040503050406030204" pitchFamily="18" charset="0"/>
                      </a:rPr>
                      <m:t>𝑖</m:t>
                    </m:r>
                  </m:oMath>
                </a14:m>
                <a:r>
                  <a:rPr lang="zh-CN" altLang="zh-CN" sz="1800" dirty="0">
                    <a:solidFill>
                      <a:srgbClr val="C00000"/>
                    </a:solidFill>
                    <a:latin typeface="隶书" panose="02010509060101010101" pitchFamily="49" charset="-122"/>
                    <a:ea typeface="隶书" panose="02010509060101010101" pitchFamily="49" charset="-122"/>
                  </a:rPr>
                  <a:t>层上至多有</a:t>
                </a:r>
                <a14:m>
                  <m:oMath xmlns:m="http://schemas.openxmlformats.org/officeDocument/2006/math">
                    <m:sSup>
                      <m:sSupPr>
                        <m:ctrlPr>
                          <a:rPr lang="zh-CN" altLang="zh-CN" sz="1800" i="1">
                            <a:solidFill>
                              <a:srgbClr val="C00000"/>
                            </a:solidFill>
                            <a:latin typeface="Cambria Math" panose="02040503050406030204" pitchFamily="18" charset="0"/>
                          </a:rPr>
                        </m:ctrlPr>
                      </m:sSupPr>
                      <m:e>
                        <m:r>
                          <a:rPr lang="en-US" altLang="zh-CN" sz="1800" i="1">
                            <a:solidFill>
                              <a:srgbClr val="C00000"/>
                            </a:solidFill>
                            <a:latin typeface="Cambria Math" panose="02040503050406030204" pitchFamily="18" charset="0"/>
                          </a:rPr>
                          <m:t>2</m:t>
                        </m:r>
                      </m:e>
                      <m:sup>
                        <m:r>
                          <a:rPr lang="en-US" altLang="zh-CN" sz="1800" i="1">
                            <a:solidFill>
                              <a:srgbClr val="C00000"/>
                            </a:solidFill>
                            <a:latin typeface="Cambria Math" panose="02040503050406030204" pitchFamily="18" charset="0"/>
                          </a:rPr>
                          <m:t>𝑖</m:t>
                        </m:r>
                        <m:r>
                          <a:rPr lang="en-US" altLang="zh-CN" sz="1800" i="1">
                            <a:solidFill>
                              <a:srgbClr val="C00000"/>
                            </a:solidFill>
                            <a:latin typeface="Cambria Math" panose="02040503050406030204" pitchFamily="18" charset="0"/>
                          </a:rPr>
                          <m:t>−1</m:t>
                        </m:r>
                      </m:sup>
                    </m:sSup>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𝑖</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个结点。</a:t>
                </a:r>
              </a:p>
              <a:p>
                <a:pPr>
                  <a:lnSpc>
                    <a:spcPts val="2100"/>
                  </a:lnSpc>
                </a:pPr>
                <a:r>
                  <a:rPr lang="zh-CN" altLang="zh-CN" sz="1800" dirty="0">
                    <a:latin typeface="隶书" panose="02010509060101010101" pitchFamily="49" charset="-122"/>
                    <a:ea typeface="隶书" panose="02010509060101010101" pitchFamily="49" charset="-122"/>
                  </a:rPr>
                  <a:t>证明：利用数学归纳法证明</a:t>
                </a:r>
              </a:p>
              <a:p>
                <a:pPr>
                  <a:lnSpc>
                    <a:spcPts val="2100"/>
                  </a:lnSpc>
                </a:pPr>
                <a:r>
                  <a:rPr lang="en-US" altLang="zh-CN" sz="1800" dirty="0"/>
                  <a:t>  </a:t>
                </a:r>
                <a14:m>
                  <m:oMath xmlns:m="http://schemas.openxmlformats.org/officeDocument/2006/math">
                    <m:r>
                      <a:rPr lang="en-US" altLang="zh-CN" sz="1800" i="1">
                        <a:latin typeface="Cambria Math" panose="02040503050406030204" pitchFamily="18" charset="0"/>
                      </a:rPr>
                      <m:t>𝑖</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时，二叉树只有一个根结点。显然</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a:latin typeface="Cambria Math" panose="02040503050406030204" pitchFamily="18" charset="0"/>
                          </a:rPr>
                          <m:t>1</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0</m:t>
                        </m:r>
                      </m:sup>
                    </m:sSup>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，命题成立。</a:t>
                </a:r>
              </a:p>
              <a:p>
                <a:pPr>
                  <a:lnSpc>
                    <a:spcPts val="2100"/>
                  </a:lnSpc>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假设</a:t>
                </a:r>
                <a14:m>
                  <m:oMath xmlns:m="http://schemas.openxmlformats.org/officeDocument/2006/math">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时命题成立，即第</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层上至多有</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个结点。</a:t>
                </a:r>
              </a:p>
              <a:p>
                <a:pPr>
                  <a:lnSpc>
                    <a:spcPts val="2100"/>
                  </a:lnSpc>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当</a:t>
                </a:r>
                <a14:m>
                  <m:oMath xmlns:m="http://schemas.openxmlformats.org/officeDocument/2006/math">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时，由于二叉树的每个结点的度最多为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，所以第</a:t>
                </a:r>
                <a14:m>
                  <m:oMath xmlns:m="http://schemas.openxmlformats.org/officeDocument/2006/math">
                    <m:r>
                      <a:rPr lang="en-US" altLang="zh-CN" sz="1800" i="1">
                        <a:latin typeface="Cambria Math" panose="02040503050406030204" pitchFamily="18" charset="0"/>
                      </a:rPr>
                      <m:t>𝑘</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层上的最大结点数为第</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层上的最大结点数的</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倍，即</a:t>
                </a:r>
                <a14:m>
                  <m:oMath xmlns:m="http://schemas.openxmlformats.org/officeDocument/2006/math">
                    <m:r>
                      <a:rPr lang="en-US" altLang="zh-CN" sz="1800">
                        <a:latin typeface="Cambria Math" panose="02040503050406030204" pitchFamily="18" charset="0"/>
                      </a:rPr>
                      <m:t>2×</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r>
                          <a:rPr lang="en-US" altLang="zh-CN" sz="1800" i="1">
                            <a:latin typeface="Cambria Math" panose="02040503050406030204" pitchFamily="18" charset="0"/>
                          </a:rPr>
                          <m:t>−1</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d>
                          <m:dPr>
                            <m:ctrlPr>
                              <a:rPr lang="zh-CN" altLang="zh-CN" sz="1800" i="1">
                                <a:latin typeface="Cambria Math" panose="02040503050406030204" pitchFamily="18" charset="0"/>
                              </a:rPr>
                            </m:ctrlPr>
                          </m:dPr>
                          <m:e>
                            <m:r>
                              <a:rPr lang="en-US" altLang="zh-CN" sz="1800" i="1">
                                <a:latin typeface="Cambria Math" panose="02040503050406030204" pitchFamily="18" charset="0"/>
                              </a:rPr>
                              <m:t>𝑘</m:t>
                            </m:r>
                            <m:r>
                              <a:rPr lang="en-US" altLang="zh-CN" sz="1800" i="1">
                                <a:latin typeface="Cambria Math" panose="02040503050406030204" pitchFamily="18" charset="0"/>
                              </a:rPr>
                              <m:t>+1</m:t>
                            </m:r>
                          </m:e>
                        </m:d>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a:t>
                </a:r>
              </a:p>
              <a:p>
                <a:pPr>
                  <a:lnSpc>
                    <a:spcPts val="2100"/>
                  </a:lnSpc>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根据数学归纳法，命题得证。</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036496" cy="3507876"/>
              </a:xfrm>
              <a:blipFill rotWithShape="0">
                <a:blip r:embed="rId2"/>
                <a:stretch>
                  <a:fillRect l="-675" t="-20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550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二叉树的性质</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r>
                  <a:rPr lang="zh-CN" altLang="zh-CN" sz="2000" dirty="0">
                    <a:solidFill>
                      <a:srgbClr val="0070C0"/>
                    </a:solidFill>
                    <a:latin typeface="隶书" panose="02010509060101010101" pitchFamily="49" charset="-122"/>
                    <a:ea typeface="隶书" panose="02010509060101010101" pitchFamily="49" charset="-122"/>
                  </a:rPr>
                  <a:t>性质</a:t>
                </a:r>
                <a:r>
                  <a:rPr lang="en-US" altLang="zh-CN" sz="2000" dirty="0">
                    <a:solidFill>
                      <a:srgbClr val="0070C0"/>
                    </a:solidFill>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a:t>
                </a:r>
                <a:r>
                  <a:rPr lang="zh-CN" altLang="zh-CN" sz="2000" dirty="0">
                    <a:solidFill>
                      <a:srgbClr val="C00000"/>
                    </a:solidFill>
                    <a:latin typeface="隶书" panose="02010509060101010101" pitchFamily="49" charset="-122"/>
                    <a:ea typeface="隶书" panose="02010509060101010101" pitchFamily="49" charset="-122"/>
                  </a:rPr>
                  <a:t>深度为</a:t>
                </a:r>
                <a14:m>
                  <m:oMath xmlns:m="http://schemas.openxmlformats.org/officeDocument/2006/math">
                    <m:r>
                      <a:rPr lang="en-US" altLang="zh-CN" sz="2000" i="1">
                        <a:solidFill>
                          <a:srgbClr val="C00000"/>
                        </a:solidFill>
                        <a:latin typeface="Cambria Math" panose="02040503050406030204" pitchFamily="18" charset="0"/>
                      </a:rPr>
                      <m:t>𝑘</m:t>
                    </m:r>
                  </m:oMath>
                </a14:m>
                <a:r>
                  <a:rPr lang="zh-CN" altLang="zh-CN" sz="2000" dirty="0">
                    <a:solidFill>
                      <a:srgbClr val="C00000"/>
                    </a:solidFill>
                    <a:latin typeface="隶书" panose="02010509060101010101" pitchFamily="49" charset="-122"/>
                    <a:ea typeface="隶书" panose="02010509060101010101" pitchFamily="49" charset="-122"/>
                  </a:rPr>
                  <a:t>的二叉树最多有</a:t>
                </a:r>
                <a14:m>
                  <m:oMath xmlns:m="http://schemas.openxmlformats.org/officeDocument/2006/math">
                    <m:sSup>
                      <m:sSupPr>
                        <m:ctrlPr>
                          <a:rPr lang="zh-CN"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2</m:t>
                        </m:r>
                      </m:e>
                      <m:sup>
                        <m:r>
                          <a:rPr lang="en-US" altLang="zh-CN" sz="2000" i="1">
                            <a:solidFill>
                              <a:srgbClr val="C00000"/>
                            </a:solidFill>
                            <a:latin typeface="Cambria Math" panose="02040503050406030204" pitchFamily="18" charset="0"/>
                          </a:rPr>
                          <m:t>𝑘</m:t>
                        </m:r>
                      </m:sup>
                    </m:sSup>
                    <m:r>
                      <a:rPr lang="en-US" altLang="zh-CN" sz="2000" i="1">
                        <a:solidFill>
                          <a:srgbClr val="C00000"/>
                        </a:solidFill>
                        <a:latin typeface="Cambria Math" panose="02040503050406030204" pitchFamily="18" charset="0"/>
                      </a:rPr>
                      <m:t>−1(</m:t>
                    </m:r>
                    <m:r>
                      <a:rPr lang="en-US" altLang="zh-CN" sz="2000" i="1">
                        <a:solidFill>
                          <a:srgbClr val="C00000"/>
                        </a:solidFill>
                        <a:latin typeface="Cambria Math" panose="02040503050406030204" pitchFamily="18" charset="0"/>
                      </a:rPr>
                      <m:t>𝑘</m:t>
                    </m:r>
                    <m:r>
                      <a:rPr lang="en-US" altLang="zh-CN" sz="2000">
                        <a:solidFill>
                          <a:srgbClr val="C00000"/>
                        </a:solidFill>
                        <a:latin typeface="Cambria Math" panose="02040503050406030204" pitchFamily="18" charset="0"/>
                      </a:rPr>
                      <m:t>≥1)</m:t>
                    </m:r>
                  </m:oMath>
                </a14:m>
                <a:r>
                  <a:rPr lang="zh-CN" altLang="zh-CN" sz="2000" dirty="0">
                    <a:solidFill>
                      <a:srgbClr val="C00000"/>
                    </a:solidFill>
                    <a:latin typeface="隶书" panose="02010509060101010101" pitchFamily="49" charset="-122"/>
                    <a:ea typeface="隶书" panose="02010509060101010101" pitchFamily="49" charset="-122"/>
                  </a:rPr>
                  <a:t>个结点。</a:t>
                </a:r>
              </a:p>
              <a:p>
                <a:r>
                  <a:rPr lang="en-US" altLang="zh-CN" sz="2000" dirty="0">
                    <a:latin typeface="隶书" panose="02010509060101010101" pitchFamily="49" charset="-122"/>
                    <a:ea typeface="隶书" panose="02010509060101010101" pitchFamily="49" charset="-122"/>
                  </a:rPr>
                  <a:t>  </a:t>
                </a:r>
                <a:r>
                  <a:rPr lang="zh-CN" altLang="zh-CN" sz="2000" dirty="0">
                    <a:latin typeface="隶书" panose="02010509060101010101" pitchFamily="49" charset="-122"/>
                    <a:ea typeface="隶书" panose="02010509060101010101" pitchFamily="49" charset="-122"/>
                  </a:rPr>
                  <a:t>证明：由性质</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知，深度为</a:t>
                </a:r>
                <a14:m>
                  <m:oMath xmlns:m="http://schemas.openxmlformats.org/officeDocument/2006/math">
                    <m:r>
                      <a:rPr lang="en-US" altLang="zh-CN" sz="2000" i="1">
                        <a:latin typeface="Cambria Math" panose="02040503050406030204" pitchFamily="18" charset="0"/>
                      </a:rPr>
                      <m:t>𝑘</m:t>
                    </m:r>
                  </m:oMath>
                </a14:m>
                <a:r>
                  <a:rPr lang="zh-CN" altLang="zh-CN" sz="2000" dirty="0">
                    <a:latin typeface="隶书" panose="02010509060101010101" pitchFamily="49" charset="-122"/>
                    <a:ea typeface="隶书" panose="02010509060101010101" pitchFamily="49" charset="-122"/>
                  </a:rPr>
                  <a:t>的二叉树最多结点数为</a:t>
                </a:r>
              </a:p>
              <a:p>
                <a:pPr marL="0" indent="0" algn="just">
                  <a:buNone/>
                </a:pPr>
                <a14:m>
                  <m:oMathPara xmlns:m="http://schemas.openxmlformats.org/officeDocument/2006/math">
                    <m:oMathParaPr>
                      <m:jc m:val="center"/>
                    </m:oMathParaPr>
                    <m:oMath xmlns:m="http://schemas.openxmlformats.org/officeDocument/2006/math">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𝑘</m:t>
                          </m:r>
                        </m:sup>
                        <m:e>
                          <m:r>
                            <a:rPr lang="en-US" altLang="zh-CN" sz="1600">
                              <a:latin typeface="Cambria Math" panose="02040503050406030204" pitchFamily="18" charset="0"/>
                            </a:rPr>
                            <m:t>(</m:t>
                          </m:r>
                          <m:r>
                            <a:rPr lang="zh-CN" altLang="zh-CN" sz="1600">
                              <a:latin typeface="Cambria Math" panose="02040503050406030204" pitchFamily="18" charset="0"/>
                            </a:rPr>
                            <m:t>第</m:t>
                          </m:r>
                          <m:r>
                            <a:rPr lang="en-US" altLang="zh-CN" sz="1600" i="1">
                              <a:latin typeface="Cambria Math" panose="02040503050406030204" pitchFamily="18" charset="0"/>
                            </a:rPr>
                            <m:t>𝑖</m:t>
                          </m:r>
                          <m:r>
                            <a:rPr lang="zh-CN" altLang="zh-CN" sz="1600">
                              <a:latin typeface="Cambria Math" panose="02040503050406030204" pitchFamily="18" charset="0"/>
                            </a:rPr>
                            <m:t>层的最多结点数）</m:t>
                          </m:r>
                          <m:r>
                            <a:rPr lang="en-US" altLang="zh-CN" sz="1600">
                              <a:latin typeface="Cambria Math" panose="02040503050406030204" pitchFamily="18" charset="0"/>
                            </a:rPr>
                            <m:t>=</m:t>
                          </m:r>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𝑘</m:t>
                              </m:r>
                            </m:sup>
                            <m:e>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𝑖</m:t>
                                  </m:r>
                                  <m:r>
                                    <a:rPr lang="en-US" altLang="zh-CN" sz="1600" i="1">
                                      <a:latin typeface="Cambria Math" panose="02040503050406030204" pitchFamily="18" charset="0"/>
                                    </a:rPr>
                                    <m:t>−1</m:t>
                                  </m:r>
                                </m:sup>
                              </m:s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2</m:t>
                                  </m:r>
                                </m:e>
                                <m:sup>
                                  <m:r>
                                    <a:rPr lang="en-US" altLang="zh-CN" sz="1600" i="1">
                                      <a:latin typeface="Cambria Math" panose="02040503050406030204" pitchFamily="18" charset="0"/>
                                    </a:rPr>
                                    <m:t>𝑘</m:t>
                                  </m:r>
                                </m:sup>
                              </m:sSup>
                              <m:r>
                                <a:rPr lang="en-US" altLang="zh-CN" sz="1600" i="1">
                                  <a:latin typeface="Cambria Math" panose="02040503050406030204" pitchFamily="18" charset="0"/>
                                </a:rPr>
                                <m:t>−1</m:t>
                              </m:r>
                            </m:e>
                          </m:nary>
                        </m:e>
                      </m:nary>
                    </m:oMath>
                  </m:oMathPara>
                </a14:m>
                <a:endParaRPr lang="zh-CN" altLang="zh-CN" sz="1600" dirty="0">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50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二叉树的性质</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gn="just">
                  <a:lnSpc>
                    <a:spcPts val="18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性质</a:t>
                </a:r>
                <a:r>
                  <a:rPr lang="en-US" altLang="zh-CN" sz="1800" dirty="0">
                    <a:solidFill>
                      <a:srgbClr val="0070C0"/>
                    </a:solidFill>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对于任何一棵二叉树，如果其叶子结点数为</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0</m:t>
                        </m:r>
                      </m:sub>
                    </m:sSub>
                  </m:oMath>
                </a14:m>
                <a:r>
                  <a:rPr lang="zh-CN" altLang="zh-CN" sz="1800" dirty="0">
                    <a:solidFill>
                      <a:srgbClr val="C00000"/>
                    </a:solidFill>
                    <a:latin typeface="隶书" panose="02010509060101010101" pitchFamily="49" charset="-122"/>
                    <a:ea typeface="隶书" panose="02010509060101010101" pitchFamily="49" charset="-122"/>
                  </a:rPr>
                  <a:t>，度为</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的结点数为</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2</m:t>
                        </m:r>
                      </m:sub>
                    </m:sSub>
                  </m:oMath>
                </a14:m>
                <a:r>
                  <a:rPr lang="zh-CN" altLang="zh-CN" sz="1800" dirty="0">
                    <a:solidFill>
                      <a:srgbClr val="C00000"/>
                    </a:solidFill>
                    <a:latin typeface="隶书" panose="02010509060101010101" pitchFamily="49" charset="-122"/>
                    <a:ea typeface="隶书" panose="02010509060101010101" pitchFamily="49" charset="-122"/>
                  </a:rPr>
                  <a:t>，则</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0</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gn="just">
                  <a:lnSpc>
                    <a:spcPts val="1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证明：设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为该二叉树中度为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的结点数，因为二叉树中所有结点的度均小于或等于</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，所以二叉树的总结点数为</a:t>
                </a:r>
              </a:p>
              <a:p>
                <a:pPr algn="just">
                  <a:lnSpc>
                    <a:spcPts val="1800"/>
                  </a:lnSpc>
                  <a:spcBef>
                    <a:spcPts val="0"/>
                  </a:spcBef>
                </a:pPr>
                <a:r>
                  <a:rPr lang="es-ES" altLang="zh-CN" sz="1800" dirty="0">
                    <a:latin typeface="隶书" panose="02010509060101010101" pitchFamily="49" charset="-122"/>
                    <a:ea typeface="隶书" panose="02010509060101010101" pitchFamily="49" charset="-122"/>
                  </a:rPr>
                  <a:t>                          </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0</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a:latin typeface="Cambria Math" panose="02040503050406030204" pitchFamily="18" charset="0"/>
                      </a:rPr>
                      <m:t> </m:t>
                    </m:r>
                  </m:oMath>
                </a14:m>
                <a:r>
                  <a:rPr lang="es-ES" altLang="zh-CN" sz="1800" dirty="0">
                    <a:latin typeface="隶书" panose="02010509060101010101" pitchFamily="49" charset="-122"/>
                    <a:ea typeface="隶书" panose="02010509060101010101" pitchFamily="49" charset="-122"/>
                  </a:rPr>
                  <a:t>                            </a:t>
                </a:r>
                <a:r>
                  <a:rPr lang="en-US" altLang="zh-CN" sz="1800" dirty="0">
                    <a:latin typeface="隶书" panose="02010509060101010101" pitchFamily="49" charset="-122"/>
                    <a:ea typeface="隶书" panose="02010509060101010101" pitchFamily="49" charset="-122"/>
                  </a:rPr>
                  <a:t>(</a:t>
                </a:r>
                <a:r>
                  <a:rPr lang="es-ES" altLang="zh-CN" sz="1800" dirty="0">
                    <a:latin typeface="隶书" panose="02010509060101010101" pitchFamily="49" charset="-122"/>
                    <a:ea typeface="隶书" panose="02010509060101010101" pitchFamily="49" charset="-122"/>
                  </a:rPr>
                  <a:t>1)</a:t>
                </a:r>
                <a:endParaRPr lang="zh-CN" altLang="zh-CN" sz="1800" dirty="0">
                  <a:latin typeface="隶书" panose="02010509060101010101" pitchFamily="49" charset="-122"/>
                  <a:ea typeface="隶书" panose="02010509060101010101" pitchFamily="49" charset="-122"/>
                </a:endParaRPr>
              </a:p>
              <a:p>
                <a:pPr algn="just">
                  <a:lnSpc>
                    <a:spcPts val="1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再看二叉树中分支数</a:t>
                </a:r>
                <a14:m>
                  <m:oMath xmlns:m="http://schemas.openxmlformats.org/officeDocument/2006/math">
                    <m:r>
                      <a:rPr lang="es-E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，因为二叉树中除根结点没有分支进入外，其余结点都有一个分支进入，则</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r>
                      <a:rPr lang="es-ES" altLang="zh-CN" sz="1800" i="1">
                        <a:latin typeface="Cambria Math" panose="02040503050406030204" pitchFamily="18" charset="0"/>
                      </a:rPr>
                      <m:t>𝑒</m:t>
                    </m:r>
                    <m:r>
                      <a:rPr lang="es-E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。由于这些分支都是由度为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或度为</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的结点射出，所以又有</a:t>
                </a:r>
                <a14:m>
                  <m:oMath xmlns:m="http://schemas.openxmlformats.org/officeDocument/2006/math">
                    <m:r>
                      <a:rPr lang="es-ES" altLang="zh-CN" sz="1800" i="1">
                        <a:latin typeface="Cambria Math" panose="02040503050406030204" pitchFamily="18" charset="0"/>
                      </a:rPr>
                      <m:t>𝑒</m:t>
                    </m:r>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+2</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oMath>
                </a14:m>
                <a:r>
                  <a:rPr lang="zh-CN" altLang="zh-CN" sz="1800" dirty="0">
                    <a:latin typeface="隶书" panose="02010509060101010101" pitchFamily="49" charset="-122"/>
                    <a:ea typeface="隶书" panose="02010509060101010101" pitchFamily="49" charset="-122"/>
                  </a:rPr>
                  <a:t>。从而有</a:t>
                </a:r>
              </a:p>
              <a:p>
                <a:pPr algn="just">
                  <a:lnSpc>
                    <a:spcPts val="1800"/>
                  </a:lnSpc>
                  <a:spcBef>
                    <a:spcPts val="0"/>
                  </a:spcBef>
                </a:pPr>
                <a14:m>
                  <m:oMath xmlns:m="http://schemas.openxmlformats.org/officeDocument/2006/math">
                    <m:r>
                      <a:rPr lang="es-ES" altLang="zh-CN" sz="1800">
                        <a:latin typeface="Cambria Math" panose="02040503050406030204" pitchFamily="18" charset="0"/>
                      </a:rPr>
                      <m:t>                                                                     </m:t>
                    </m:r>
                    <m:r>
                      <a:rPr lang="es-ES" altLang="zh-CN" sz="1800" i="1">
                        <a:latin typeface="Cambria Math" panose="02040503050406030204" pitchFamily="18" charset="0"/>
                      </a:rPr>
                      <m:t>𝑛</m:t>
                    </m:r>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+2</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i="1">
                        <a:latin typeface="Cambria Math" panose="02040503050406030204" pitchFamily="18" charset="0"/>
                      </a:rPr>
                      <m:t>+1</m:t>
                    </m:r>
                  </m:oMath>
                </a14:m>
                <a:r>
                  <a:rPr lang="es-E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p>
              <a:p>
                <a:pPr algn="just">
                  <a:lnSpc>
                    <a:spcPts val="1800"/>
                  </a:lnSpc>
                  <a:spcBef>
                    <a:spcPts val="0"/>
                  </a:spcBef>
                </a:pPr>
                <a:r>
                  <a:rPr lang="zh-CN" altLang="zh-CN" sz="1800" dirty="0">
                    <a:latin typeface="隶书" panose="02010509060101010101" pitchFamily="49" charset="-122"/>
                    <a:ea typeface="隶书" panose="02010509060101010101" pitchFamily="49" charset="-122"/>
                  </a:rPr>
                  <a:t>由式（</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）和（</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）知</a:t>
                </a:r>
                <a:r>
                  <a:rPr lang="en-US"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b="0" i="0" smtClean="0">
                        <a:latin typeface="Cambria Math" panose="02040503050406030204" pitchFamily="18" charset="0"/>
                      </a:rPr>
                      <m:t>   </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0</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a:latin typeface="Cambria Math" panose="02040503050406030204" pitchFamily="18" charset="0"/>
                      </a:rPr>
                      <m:t>+1</m:t>
                    </m:r>
                  </m:oMath>
                </a14:m>
                <a:endParaRPr lang="zh-CN" altLang="zh-CN" sz="1800" dirty="0">
                  <a:latin typeface="隶书" panose="02010509060101010101" pitchFamily="49" charset="-122"/>
                  <a:ea typeface="隶书" panose="02010509060101010101" pitchFamily="49" charset="-122"/>
                </a:endParaRPr>
              </a:p>
              <a:p>
                <a:pPr algn="just">
                  <a:lnSpc>
                    <a:spcPts val="1800"/>
                  </a:lnSpc>
                  <a:spcBef>
                    <a:spcPts val="0"/>
                  </a:spcBef>
                </a:pPr>
                <a:r>
                  <a:rPr lang="zh-CN" altLang="zh-CN" sz="1800" dirty="0">
                    <a:latin typeface="隶书" panose="02010509060101010101" pitchFamily="49" charset="-122"/>
                    <a:ea typeface="隶书" panose="02010509060101010101" pitchFamily="49" charset="-122"/>
                  </a:rPr>
                  <a:t>说明：对于一棵二叉树有如下公式：</a:t>
                </a:r>
              </a:p>
              <a:p>
                <a:pPr algn="just">
                  <a:lnSpc>
                    <a:spcPts val="1800"/>
                  </a:lnSpc>
                  <a:spcBef>
                    <a:spcPts val="0"/>
                  </a:spcBef>
                </a:pP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    </m:t>
                        </m:r>
                        <m:r>
                          <a:rPr lang="es-ES" altLang="zh-CN" sz="1800" i="1">
                            <a:latin typeface="Cambria Math" panose="02040503050406030204" pitchFamily="18" charset="0"/>
                          </a:rPr>
                          <m:t>𝑛</m:t>
                        </m:r>
                      </m:e>
                      <m:sub>
                        <m:r>
                          <a:rPr lang="es-ES" altLang="zh-CN" sz="1800" i="1">
                            <a:latin typeface="Cambria Math" panose="02040503050406030204" pitchFamily="18" charset="0"/>
                          </a:rPr>
                          <m:t>0</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a:latin typeface="Cambria Math" panose="02040503050406030204" pitchFamily="18" charset="0"/>
                      </a:rPr>
                      <m:t>+1</m:t>
                    </m:r>
                  </m:oMath>
                </a14:m>
                <a:endParaRPr lang="zh-CN" altLang="zh-CN" sz="1800" dirty="0">
                  <a:latin typeface="隶书" panose="02010509060101010101" pitchFamily="49" charset="-122"/>
                  <a:ea typeface="隶书" panose="02010509060101010101" pitchFamily="49" charset="-122"/>
                </a:endParaRPr>
              </a:p>
              <a:p>
                <a:pPr algn="just">
                  <a:lnSpc>
                    <a:spcPts val="1800"/>
                  </a:lnSpc>
                  <a:spcBef>
                    <a:spcPts val="0"/>
                  </a:spcBef>
                </a:pPr>
                <a:r>
                  <a:rPr lang="es-ES" altLang="zh-CN" sz="1800" dirty="0"/>
                  <a:t>  </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0</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a:latin typeface="Cambria Math" panose="02040503050406030204" pitchFamily="18" charset="0"/>
                      </a:rPr>
                      <m:t> </m:t>
                    </m:r>
                  </m:oMath>
                </a14:m>
                <a:endParaRPr lang="zh-CN" altLang="zh-CN" sz="1800" dirty="0">
                  <a:latin typeface="隶书" panose="02010509060101010101" pitchFamily="49" charset="-122"/>
                  <a:ea typeface="隶书" panose="02010509060101010101" pitchFamily="49" charset="-122"/>
                </a:endParaRPr>
              </a:p>
              <a:p>
                <a:pPr algn="just">
                  <a:lnSpc>
                    <a:spcPts val="1800"/>
                  </a:lnSpc>
                  <a:spcBef>
                    <a:spcPts val="0"/>
                  </a:spcBef>
                </a:pPr>
                <a:r>
                  <a:rPr lang="zh-CN" altLang="zh-CN" sz="1800" dirty="0">
                    <a:latin typeface="隶书" panose="02010509060101010101" pitchFamily="49" charset="-122"/>
                    <a:ea typeface="隶书" panose="02010509060101010101" pitchFamily="49" charset="-122"/>
                  </a:rPr>
                  <a:t>该性质我们可以推广至</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叉树的情形，所谓</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叉树是指每个结点最多有</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个分支的树。</a:t>
                </a:r>
              </a:p>
              <a:p>
                <a:pPr algn="just">
                  <a:lnSpc>
                    <a:spcPts val="18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2957" r="-32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6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二叉树的性质</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gn="just">
                  <a:lnSpc>
                    <a:spcPct val="100000"/>
                  </a:lnSpc>
                  <a:spcBef>
                    <a:spcPts val="0"/>
                  </a:spcBef>
                </a:pPr>
                <a:r>
                  <a:rPr lang="zh-CN" altLang="en-US" sz="1800" dirty="0">
                    <a:solidFill>
                      <a:schemeClr val="accent5"/>
                    </a:solidFill>
                    <a:latin typeface="隶书" panose="02010509060101010101" pitchFamily="49" charset="-122"/>
                    <a:ea typeface="隶书" panose="02010509060101010101" pitchFamily="49" charset="-122"/>
                  </a:rPr>
                  <a:t>推论</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对于任何一棵</a:t>
                </a:r>
                <a14:m>
                  <m:oMath xmlns:m="http://schemas.openxmlformats.org/officeDocument/2006/math">
                    <m:r>
                      <a:rPr lang="en-US" altLang="zh-CN" sz="1800" i="1">
                        <a:solidFill>
                          <a:srgbClr val="C00000"/>
                        </a:solidFill>
                        <a:latin typeface="Cambria Math" panose="02040503050406030204" pitchFamily="18" charset="0"/>
                      </a:rPr>
                      <m:t>𝑘</m:t>
                    </m:r>
                  </m:oMath>
                </a14:m>
                <a:r>
                  <a:rPr lang="zh-CN" altLang="zh-CN" sz="1800" dirty="0">
                    <a:solidFill>
                      <a:srgbClr val="C00000"/>
                    </a:solidFill>
                    <a:latin typeface="隶书" panose="02010509060101010101" pitchFamily="49" charset="-122"/>
                    <a:ea typeface="隶书" panose="02010509060101010101" pitchFamily="49" charset="-122"/>
                  </a:rPr>
                  <a:t>叉树，如果其叶子结点数为</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0</m:t>
                        </m:r>
                      </m:sub>
                    </m:sSub>
                  </m:oMath>
                </a14:m>
                <a:r>
                  <a:rPr lang="zh-CN" altLang="zh-CN" sz="1800" dirty="0">
                    <a:solidFill>
                      <a:srgbClr val="C00000"/>
                    </a:solidFill>
                    <a:latin typeface="隶书" panose="02010509060101010101" pitchFamily="49" charset="-122"/>
                    <a:ea typeface="隶书" panose="02010509060101010101" pitchFamily="49" charset="-122"/>
                  </a:rPr>
                  <a:t>，度为</a:t>
                </a:r>
                <a14:m>
                  <m:oMath xmlns:m="http://schemas.openxmlformats.org/officeDocument/2006/math">
                    <m:r>
                      <a:rPr lang="en-US" altLang="zh-CN" sz="1800">
                        <a:solidFill>
                          <a:srgbClr val="C00000"/>
                        </a:solidFill>
                        <a:latin typeface="Cambria Math" panose="02040503050406030204" pitchFamily="18" charset="0"/>
                      </a:rPr>
                      <m:t>1,2,⋯,</m:t>
                    </m:r>
                    <m:r>
                      <a:rPr lang="en-US" altLang="zh-CN" sz="1800" i="1">
                        <a:solidFill>
                          <a:srgbClr val="C00000"/>
                        </a:solidFill>
                        <a:latin typeface="Cambria Math" panose="02040503050406030204" pitchFamily="18" charset="0"/>
                      </a:rPr>
                      <m:t>𝑘</m:t>
                    </m:r>
                  </m:oMath>
                </a14:m>
                <a:r>
                  <a:rPr lang="zh-CN" altLang="zh-CN" sz="1800" dirty="0">
                    <a:solidFill>
                      <a:srgbClr val="C00000"/>
                    </a:solidFill>
                    <a:latin typeface="隶书" panose="02010509060101010101" pitchFamily="49" charset="-122"/>
                    <a:ea typeface="隶书" panose="02010509060101010101" pitchFamily="49" charset="-122"/>
                  </a:rPr>
                  <a:t>的结点数分别为</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1</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𝑘</m:t>
                        </m:r>
                      </m:sub>
                    </m:sSub>
                  </m:oMath>
                </a14:m>
                <a:r>
                  <a:rPr lang="zh-CN" altLang="zh-CN" sz="1800" dirty="0">
                    <a:solidFill>
                      <a:srgbClr val="C00000"/>
                    </a:solidFill>
                    <a:latin typeface="隶书" panose="02010509060101010101" pitchFamily="49" charset="-122"/>
                    <a:ea typeface="隶书" panose="02010509060101010101" pitchFamily="49" charset="-122"/>
                  </a:rPr>
                  <a:t>，则</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0</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+2</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3</m:t>
                        </m:r>
                      </m:sub>
                    </m:sSub>
                    <m:r>
                      <a:rPr lang="en-US" altLang="zh-CN" sz="1800" i="1">
                        <a:solidFill>
                          <a:srgbClr val="C00000"/>
                        </a:solidFill>
                        <a:latin typeface="Cambria Math" panose="02040503050406030204" pitchFamily="18" charset="0"/>
                      </a:rPr>
                      <m:t>+⋯+</m:t>
                    </m:r>
                    <m:d>
                      <m:dPr>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𝑘</m:t>
                        </m:r>
                        <m:r>
                          <a:rPr lang="en-US" altLang="zh-CN" sz="1800" i="1">
                            <a:solidFill>
                              <a:srgbClr val="C00000"/>
                            </a:solidFill>
                            <a:latin typeface="Cambria Math" panose="02040503050406030204" pitchFamily="18" charset="0"/>
                          </a:rPr>
                          <m:t>−1</m:t>
                        </m:r>
                      </m:e>
                    </m:d>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𝑘</m:t>
                        </m:r>
                      </m:sub>
                    </m:sSub>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a:t>
                </a:r>
              </a:p>
              <a:p>
                <a:pPr algn="just">
                  <a:lnSpc>
                    <a:spcPct val="100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证明：因为</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叉树中所有结点的度均小于或等于</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，所以</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叉树的总结点数为</a:t>
                </a:r>
              </a:p>
              <a:p>
                <a:pPr algn="just">
                  <a:lnSpc>
                    <a:spcPct val="100000"/>
                  </a:lnSpc>
                  <a:spcBef>
                    <a:spcPts val="0"/>
                  </a:spcBef>
                </a:pPr>
                <a:r>
                  <a:rPr lang="es-ES" altLang="zh-CN" sz="1800" dirty="0">
                    <a:latin typeface="隶书" panose="02010509060101010101" pitchFamily="49" charset="-122"/>
                    <a:ea typeface="隶书" panose="02010509060101010101" pitchFamily="49" charset="-122"/>
                  </a:rPr>
                  <a:t>                          </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0</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𝑘</m:t>
                        </m:r>
                      </m:sub>
                    </m:sSub>
                    <m:r>
                      <a:rPr lang="es-ES" altLang="zh-CN" sz="1800">
                        <a:latin typeface="Cambria Math" panose="02040503050406030204" pitchFamily="18" charset="0"/>
                      </a:rPr>
                      <m:t> </m:t>
                    </m:r>
                  </m:oMath>
                </a14:m>
                <a:r>
                  <a:rPr lang="es-ES" altLang="zh-CN" sz="1800" dirty="0">
                    <a:latin typeface="隶书" panose="02010509060101010101" pitchFamily="49" charset="-122"/>
                    <a:ea typeface="隶书" panose="02010509060101010101" pitchFamily="49" charset="-122"/>
                  </a:rPr>
                  <a:t>                       (3)</a:t>
                </a:r>
                <a:endParaRPr lang="zh-CN" altLang="zh-CN" sz="1800" dirty="0">
                  <a:latin typeface="隶书" panose="02010509060101010101" pitchFamily="49" charset="-122"/>
                  <a:ea typeface="隶书" panose="02010509060101010101" pitchFamily="49" charset="-122"/>
                </a:endParaRPr>
              </a:p>
              <a:p>
                <a:pPr algn="just">
                  <a:lnSpc>
                    <a:spcPct val="100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再看</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叉树中分支数</a:t>
                </a:r>
                <a14:m>
                  <m:oMath xmlns:m="http://schemas.openxmlformats.org/officeDocument/2006/math">
                    <m:r>
                      <a:rPr lang="es-E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，因为</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叉树中除根结点没有分支进入外，其余结点都有一个分支进入，则</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r>
                      <a:rPr lang="es-ES" altLang="zh-CN" sz="1800" i="1">
                        <a:latin typeface="Cambria Math" panose="02040503050406030204" pitchFamily="18" charset="0"/>
                      </a:rPr>
                      <m:t>𝑒</m:t>
                    </m:r>
                    <m:r>
                      <a:rPr lang="es-E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。由于这些分支都是由度为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或度为</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s-E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，或度为</a:t>
                </a:r>
                <a14:m>
                  <m:oMath xmlns:m="http://schemas.openxmlformats.org/officeDocument/2006/math">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的结点射出，所以又有</a:t>
                </a:r>
                <a14:m>
                  <m:oMath xmlns:m="http://schemas.openxmlformats.org/officeDocument/2006/math">
                    <m:r>
                      <a:rPr lang="es-ES" altLang="zh-CN" sz="1800" i="1">
                        <a:latin typeface="Cambria Math" panose="02040503050406030204" pitchFamily="18" charset="0"/>
                      </a:rPr>
                      <m:t>𝑒</m:t>
                    </m:r>
                    <m:r>
                      <a:rPr lang="es-E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+2</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i="1">
                        <a:latin typeface="Cambria Math" panose="02040503050406030204" pitchFamily="18" charset="0"/>
                      </a:rPr>
                      <m:t>+⋯+</m:t>
                    </m:r>
                    <m:r>
                      <a:rPr lang="es-ES" altLang="zh-CN" sz="1800" i="1">
                        <a:latin typeface="Cambria Math" panose="02040503050406030204" pitchFamily="18" charset="0"/>
                      </a:rPr>
                      <m:t>𝑘</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。从而有</a:t>
                </a:r>
              </a:p>
              <a:p>
                <a:pPr algn="just">
                  <a:lnSpc>
                    <a:spcPct val="100000"/>
                  </a:lnSpc>
                  <a:spcBef>
                    <a:spcPts val="0"/>
                  </a:spcBef>
                </a:pPr>
                <a:r>
                  <a:rPr lang="es-ES" altLang="zh-CN" sz="1800" dirty="0">
                    <a:latin typeface="隶书" panose="02010509060101010101" pitchFamily="49" charset="-122"/>
                    <a:ea typeface="隶书" panose="02010509060101010101" pitchFamily="49" charset="-122"/>
                  </a:rPr>
                  <a:t>                          </a:t>
                </a:r>
                <a14:m>
                  <m:oMath xmlns:m="http://schemas.openxmlformats.org/officeDocument/2006/math">
                    <m:r>
                      <a:rPr lang="es-ES" altLang="zh-CN" sz="1800" i="1">
                        <a:latin typeface="Cambria Math" panose="02040503050406030204" pitchFamily="18" charset="0"/>
                      </a:rPr>
                      <m:t>𝑛</m:t>
                    </m:r>
                    <m:r>
                      <a:rPr lang="es-E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1</m:t>
                        </m:r>
                      </m:sub>
                    </m:sSub>
                    <m:r>
                      <a:rPr lang="es-ES" altLang="zh-CN" sz="1800" i="1">
                        <a:latin typeface="Cambria Math" panose="02040503050406030204" pitchFamily="18" charset="0"/>
                      </a:rPr>
                      <m:t>+2</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2</m:t>
                        </m:r>
                      </m:sub>
                    </m:sSub>
                    <m:r>
                      <a:rPr lang="es-ES" altLang="zh-CN" sz="1800" i="1">
                        <a:latin typeface="Cambria Math" panose="02040503050406030204" pitchFamily="18" charset="0"/>
                      </a:rPr>
                      <m:t>+⋯+</m:t>
                    </m:r>
                    <m:r>
                      <a:rPr lang="es-ES" altLang="zh-CN" sz="1800" i="1">
                        <a:latin typeface="Cambria Math" panose="02040503050406030204" pitchFamily="18" charset="0"/>
                      </a:rPr>
                      <m:t>𝑘</m:t>
                    </m:r>
                    <m:sSub>
                      <m:sSubPr>
                        <m:ctrlPr>
                          <a:rPr lang="zh-CN" altLang="zh-CN" sz="1800" i="1">
                            <a:latin typeface="Cambria Math" panose="02040503050406030204" pitchFamily="18" charset="0"/>
                          </a:rPr>
                        </m:ctrlPr>
                      </m:sSubPr>
                      <m:e>
                        <m:r>
                          <a:rPr lang="es-ES" altLang="zh-CN" sz="1800" i="1">
                            <a:latin typeface="Cambria Math" panose="02040503050406030204" pitchFamily="18" charset="0"/>
                          </a:rPr>
                          <m:t>𝑛</m:t>
                        </m:r>
                      </m:e>
                      <m:sub>
                        <m:r>
                          <a:rPr lang="es-ES" altLang="zh-CN" sz="1800" i="1">
                            <a:latin typeface="Cambria Math" panose="02040503050406030204" pitchFamily="18" charset="0"/>
                          </a:rPr>
                          <m:t>𝑘</m:t>
                        </m:r>
                      </m:sub>
                    </m:sSub>
                    <m:r>
                      <a:rPr lang="es-ES" altLang="zh-CN" sz="1800" i="1">
                        <a:latin typeface="Cambria Math" panose="02040503050406030204" pitchFamily="18" charset="0"/>
                      </a:rPr>
                      <m:t>+1</m:t>
                    </m:r>
                  </m:oMath>
                </a14:m>
                <a:r>
                  <a:rPr lang="es-ES" altLang="zh-CN" sz="1800" dirty="0">
                    <a:latin typeface="隶书" panose="02010509060101010101" pitchFamily="49" charset="-122"/>
                    <a:ea typeface="隶书" panose="02010509060101010101" pitchFamily="49" charset="-122"/>
                  </a:rPr>
                  <a:t>                    (4)</a:t>
                </a:r>
                <a:endParaRPr lang="zh-CN" altLang="zh-CN" sz="1800" dirty="0">
                  <a:latin typeface="隶书" panose="02010509060101010101" pitchFamily="49" charset="-122"/>
                  <a:ea typeface="隶书" panose="02010509060101010101" pitchFamily="49" charset="-122"/>
                </a:endParaRPr>
              </a:p>
              <a:p>
                <a:pPr algn="just">
                  <a:lnSpc>
                    <a:spcPct val="100000"/>
                  </a:lnSpc>
                  <a:spcBef>
                    <a:spcPts val="0"/>
                  </a:spcBef>
                </a:pPr>
                <a:r>
                  <a:rPr lang="zh-CN" altLang="zh-CN" sz="1800" dirty="0">
                    <a:latin typeface="隶书" panose="02010509060101010101" pitchFamily="49" charset="-122"/>
                    <a:ea typeface="隶书" panose="02010509060101010101" pitchFamily="49" charset="-122"/>
                  </a:rPr>
                  <a:t>由式（</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）知</a:t>
                </a:r>
              </a:p>
              <a:p>
                <a:pPr algn="just">
                  <a:lnSpc>
                    <a:spcPct val="100000"/>
                  </a:lnSpc>
                  <a:spcBef>
                    <a:spcPts val="0"/>
                  </a:spcBef>
                </a:pP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                                        </m:t>
                        </m:r>
                        <m:r>
                          <a:rPr lang="en-US" altLang="zh-CN" sz="1800" i="1">
                            <a:latin typeface="Cambria Math" panose="02040503050406030204" pitchFamily="18" charset="0"/>
                          </a:rPr>
                          <m:t>𝑛</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+2</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𝑘</m:t>
                        </m:r>
                        <m:r>
                          <a:rPr lang="en-US" altLang="zh-CN" sz="1800" i="1">
                            <a:latin typeface="Cambria Math" panose="02040503050406030204" pitchFamily="18" charset="0"/>
                          </a:rPr>
                          <m:t>−1</m:t>
                        </m:r>
                      </m:e>
                    </m:d>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𝑘</m:t>
                        </m:r>
                      </m:sub>
                    </m:sSub>
                    <m:r>
                      <a:rPr lang="en-US" altLang="zh-CN" sz="1800" i="1">
                        <a:latin typeface="Cambria Math" panose="02040503050406030204" pitchFamily="18" charset="0"/>
                      </a:rPr>
                      <m:t>+1</m:t>
                    </m:r>
                  </m:oMath>
                </a14:m>
                <a:endParaRPr lang="zh-CN" altLang="zh-CN" sz="1800" dirty="0">
                  <a:latin typeface="隶书" panose="02010509060101010101" pitchFamily="49" charset="-122"/>
                  <a:ea typeface="隶书" panose="02010509060101010101" pitchFamily="49" charset="-122"/>
                </a:endParaRPr>
              </a:p>
              <a:p>
                <a:pPr marL="0" indent="0" algn="just">
                  <a:lnSpc>
                    <a:spcPct val="1000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739"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632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xmlns="" id="{A0833436-89C8-4688-AD88-E4D5358E6506}"/>
              </a:ext>
            </a:extLst>
          </p:cNvPr>
          <p:cNvSpPr>
            <a:spLocks noGrp="1"/>
          </p:cNvSpPr>
          <p:nvPr>
            <p:ph type="body" sz="quarter" idx="10"/>
          </p:nvPr>
        </p:nvSpPr>
        <p:spPr>
          <a:xfrm>
            <a:off x="1151467" y="217337"/>
            <a:ext cx="6246153" cy="457048"/>
          </a:xfrm>
        </p:spPr>
        <p:txBody>
          <a:bodyPr/>
          <a:lstStyle/>
          <a:p>
            <a:r>
              <a:rPr lang="zh-CN" altLang="en-US" dirty="0"/>
              <a:t>树和二叉树</a:t>
            </a:r>
            <a:endParaRPr lang="en-US" altLang="zh-CN" dirty="0"/>
          </a:p>
        </p:txBody>
      </p:sp>
      <p:sp>
        <p:nvSpPr>
          <p:cNvPr id="6" name="内容占位符 5">
            <a:extLst>
              <a:ext uri="{FF2B5EF4-FFF2-40B4-BE49-F238E27FC236}">
                <a16:creationId xmlns:a16="http://schemas.microsoft.com/office/drawing/2014/main" xmlns="" id="{94BFE1AD-1AA0-4A96-B64B-2E93A0C9842D}"/>
              </a:ext>
            </a:extLst>
          </p:cNvPr>
          <p:cNvSpPr>
            <a:spLocks noGrp="1"/>
          </p:cNvSpPr>
          <p:nvPr>
            <p:ph sz="quarter" idx="11"/>
          </p:nvPr>
        </p:nvSpPr>
        <p:spPr>
          <a:xfrm>
            <a:off x="899592" y="699542"/>
            <a:ext cx="7776864" cy="4176464"/>
          </a:xfrm>
        </p:spPr>
        <p:txBody>
          <a:bodyPr/>
          <a:lstStyle/>
          <a:p>
            <a:pPr marL="0" indent="0" algn="just">
              <a:buNone/>
            </a:pPr>
            <a:r>
              <a:rPr lang="en-US" altLang="zh-CN" sz="2200" dirty="0">
                <a:latin typeface="隶书" panose="02010509060101010101" pitchFamily="49" charset="-122"/>
                <a:ea typeface="隶书" panose="02010509060101010101" pitchFamily="49" charset="-122"/>
              </a:rPr>
              <a:t>   </a:t>
            </a:r>
            <a:r>
              <a:rPr lang="zh-CN" altLang="zh-CN" sz="2200" dirty="0">
                <a:latin typeface="隶书" panose="02010509060101010101" pitchFamily="49" charset="-122"/>
                <a:ea typeface="隶书" panose="02010509060101010101" pitchFamily="49" charset="-122"/>
              </a:rPr>
              <a:t>树结构是一类重要的非线性结构，树型结构是结点之间有分支，并且具有明显的层次关系的结构，它非常类似于自然界中的树。树结构在客观世界是大量存在，例如行政组织机构和人类社会的家谱都可用树来形象表示。树在计算机领域中也有着广泛的应用，例如，在数据库系统中，可用树来组织信息；在编译程序中，可用树来表示源程序的语法结构；在分析算法的行为时，可用树来描述其执行过程等等。</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36496" cy="3507876"/>
              </a:xfrm>
            </p:spPr>
            <p:txBody>
              <a:bodyPr/>
              <a:lstStyle/>
              <a:p>
                <a:r>
                  <a:rPr lang="zh-CN" altLang="en-US" sz="2000" dirty="0">
                    <a:solidFill>
                      <a:srgbClr val="C00000"/>
                    </a:solidFill>
                    <a:latin typeface="隶书" panose="02010509060101010101" pitchFamily="49" charset="-122"/>
                    <a:ea typeface="隶书" panose="02010509060101010101" pitchFamily="49" charset="-122"/>
                  </a:rPr>
                  <a:t>例：</a:t>
                </a:r>
                <a:r>
                  <a:rPr lang="zh-CN" altLang="zh-CN" sz="2000" dirty="0">
                    <a:solidFill>
                      <a:srgbClr val="C00000"/>
                    </a:solidFill>
                    <a:latin typeface="隶书" panose="02010509060101010101" pitchFamily="49" charset="-122"/>
                    <a:ea typeface="隶书" panose="02010509060101010101" pitchFamily="49" charset="-122"/>
                  </a:rPr>
                  <a:t>一棵三叉树中，已知度为</a:t>
                </a:r>
                <a:r>
                  <a:rPr lang="en-US" altLang="zh-CN" sz="2000" dirty="0">
                    <a:solidFill>
                      <a:srgbClr val="C00000"/>
                    </a:solidFill>
                    <a:latin typeface="隶书" panose="02010509060101010101" pitchFamily="49" charset="-122"/>
                    <a:ea typeface="隶书" panose="02010509060101010101" pitchFamily="49" charset="-122"/>
                  </a:rPr>
                  <a:t>3</a:t>
                </a:r>
                <a:r>
                  <a:rPr lang="zh-CN" altLang="zh-CN" sz="2000" dirty="0">
                    <a:solidFill>
                      <a:srgbClr val="C00000"/>
                    </a:solidFill>
                    <a:latin typeface="隶书" panose="02010509060101010101" pitchFamily="49" charset="-122"/>
                    <a:ea typeface="隶书" panose="02010509060101010101" pitchFamily="49" charset="-122"/>
                  </a:rPr>
                  <a:t>的结点数等于度为</a:t>
                </a:r>
                <a:r>
                  <a:rPr lang="en-US" altLang="zh-CN" sz="2000" dirty="0">
                    <a:solidFill>
                      <a:srgbClr val="C00000"/>
                    </a:solidFill>
                    <a:latin typeface="隶书" panose="02010509060101010101" pitchFamily="49" charset="-122"/>
                    <a:ea typeface="隶书" panose="02010509060101010101" pitchFamily="49" charset="-122"/>
                  </a:rPr>
                  <a:t>2 </a:t>
                </a:r>
                <a:r>
                  <a:rPr lang="zh-CN" altLang="zh-CN" sz="2000" dirty="0">
                    <a:solidFill>
                      <a:srgbClr val="C00000"/>
                    </a:solidFill>
                    <a:latin typeface="隶书" panose="02010509060101010101" pitchFamily="49" charset="-122"/>
                    <a:ea typeface="隶书" panose="02010509060101010101" pitchFamily="49" charset="-122"/>
                  </a:rPr>
                  <a:t>的结点数，且叶子结点数为</a:t>
                </a:r>
                <a:r>
                  <a:rPr lang="en-US" altLang="zh-CN" sz="2000" dirty="0">
                    <a:solidFill>
                      <a:srgbClr val="C00000"/>
                    </a:solidFill>
                    <a:latin typeface="隶书" panose="02010509060101010101" pitchFamily="49" charset="-122"/>
                    <a:ea typeface="隶书" panose="02010509060101010101" pitchFamily="49" charset="-122"/>
                  </a:rPr>
                  <a:t>10</a:t>
                </a:r>
                <a:r>
                  <a:rPr lang="zh-CN" altLang="zh-CN" sz="2000" dirty="0">
                    <a:solidFill>
                      <a:srgbClr val="C00000"/>
                    </a:solidFill>
                    <a:latin typeface="隶书" panose="02010509060101010101" pitchFamily="49" charset="-122"/>
                    <a:ea typeface="隶书" panose="02010509060101010101" pitchFamily="49" charset="-122"/>
                  </a:rPr>
                  <a:t>，则度</a:t>
                </a:r>
                <a:r>
                  <a:rPr lang="en-US" altLang="zh-CN" sz="2000" dirty="0">
                    <a:solidFill>
                      <a:srgbClr val="C00000"/>
                    </a:solidFill>
                    <a:latin typeface="隶书" panose="02010509060101010101" pitchFamily="49" charset="-122"/>
                    <a:ea typeface="隶书" panose="02010509060101010101" pitchFamily="49" charset="-122"/>
                  </a:rPr>
                  <a:t>3</a:t>
                </a:r>
                <a:r>
                  <a:rPr lang="zh-CN" altLang="zh-CN" sz="2000" dirty="0">
                    <a:solidFill>
                      <a:srgbClr val="C00000"/>
                    </a:solidFill>
                    <a:latin typeface="隶书" panose="02010509060101010101" pitchFamily="49" charset="-122"/>
                    <a:ea typeface="隶书" panose="02010509060101010101" pitchFamily="49" charset="-122"/>
                  </a:rPr>
                  <a:t>的结点为多少</a:t>
                </a:r>
                <a:r>
                  <a:rPr lang="en-US" altLang="zh-CN" sz="2000" dirty="0">
                    <a:solidFill>
                      <a:srgbClr val="C00000"/>
                    </a:solidFill>
                    <a:latin typeface="隶书" panose="02010509060101010101" pitchFamily="49" charset="-122"/>
                    <a:ea typeface="隶书" panose="02010509060101010101" pitchFamily="49" charset="-122"/>
                  </a:rPr>
                  <a:t>?</a:t>
                </a:r>
                <a:endParaRPr lang="zh-CN" altLang="zh-CN" sz="2000" dirty="0">
                  <a:solidFill>
                    <a:srgbClr val="C00000"/>
                  </a:solidFill>
                  <a:latin typeface="隶书" panose="02010509060101010101" pitchFamily="49" charset="-122"/>
                  <a:ea typeface="隶书" panose="02010509060101010101" pitchFamily="49" charset="-122"/>
                </a:endParaRPr>
              </a:p>
              <a:p>
                <a:r>
                  <a:rPr lang="zh-CN" altLang="zh-CN" sz="2000" dirty="0">
                    <a:solidFill>
                      <a:srgbClr val="0070C0"/>
                    </a:solidFill>
                    <a:latin typeface="隶书" panose="02010509060101010101" pitchFamily="49" charset="-122"/>
                    <a:ea typeface="隶书" panose="02010509060101010101" pitchFamily="49" charset="-122"/>
                  </a:rPr>
                  <a:t>解</a:t>
                </a:r>
                <a:r>
                  <a:rPr lang="zh-CN" altLang="zh-CN" sz="2000" dirty="0">
                    <a:latin typeface="隶书" panose="02010509060101010101" pitchFamily="49" charset="-122"/>
                    <a:ea typeface="隶书" panose="02010509060101010101" pitchFamily="49" charset="-122"/>
                  </a:rPr>
                  <a:t>：由推论知</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+2</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+1</m:t>
                    </m:r>
                  </m:oMath>
                </a14:m>
                <a:endParaRPr lang="zh-CN" altLang="zh-CN" sz="2000" dirty="0">
                  <a:latin typeface="隶书" panose="02010509060101010101" pitchFamily="49" charset="-122"/>
                  <a:ea typeface="隶书" panose="02010509060101010101" pitchFamily="49" charset="-122"/>
                </a:endParaRPr>
              </a:p>
              <a:p>
                <a:r>
                  <a:rPr lang="zh-CN" altLang="zh-CN" sz="2000" dirty="0">
                    <a:latin typeface="隶书" panose="02010509060101010101" pitchFamily="49" charset="-122"/>
                    <a:ea typeface="隶书" panose="02010509060101010101" pitchFamily="49" charset="-122"/>
                  </a:rPr>
                  <a:t>由已知条件知，</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=3</m:t>
                    </m:r>
                  </m:oMath>
                </a14:m>
                <a:r>
                  <a:rPr lang="zh-CN" altLang="zh-CN" sz="2000" dirty="0">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36496" cy="3507876"/>
              </a:xfrm>
              <a:blipFill rotWithShape="0">
                <a:blip r:embed="rId2"/>
                <a:stretch>
                  <a:fillRect l="-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34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43608" y="285399"/>
            <a:ext cx="6246153" cy="457048"/>
          </a:xfrm>
        </p:spPr>
        <p:txBody>
          <a:bodyPr/>
          <a:lstStyle/>
          <a:p>
            <a:r>
              <a:rPr lang="zh-CN" altLang="en-US" dirty="0"/>
              <a:t>满二叉树</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2575" y="771550"/>
                <a:ext cx="9180512" cy="3507876"/>
              </a:xfrm>
            </p:spPr>
            <p:txBody>
              <a:bodyPr/>
              <a:lstStyle/>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一棵深度为</a:t>
                </a:r>
                <a14:m>
                  <m:oMath xmlns:m="http://schemas.openxmlformats.org/officeDocument/2006/math">
                    <m:r>
                      <a:rPr lang="es-E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且有</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sup>
                    </m:sSup>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个结点的二叉树称为</a:t>
                </a:r>
                <a:r>
                  <a:rPr lang="zh-CN" altLang="zh-CN" sz="1800" dirty="0">
                    <a:solidFill>
                      <a:srgbClr val="0070C0"/>
                    </a:solidFill>
                    <a:latin typeface="隶书" panose="02010509060101010101" pitchFamily="49" charset="-122"/>
                    <a:ea typeface="隶书" panose="02010509060101010101" pitchFamily="49" charset="-122"/>
                  </a:rPr>
                  <a:t>满二叉树</a:t>
                </a:r>
                <a:r>
                  <a:rPr lang="zh-CN" altLang="zh-CN" sz="1800" dirty="0">
                    <a:latin typeface="隶书" panose="02010509060101010101" pitchFamily="49" charset="-122"/>
                    <a:ea typeface="隶书" panose="02010509060101010101" pitchFamily="49" charset="-122"/>
                  </a:rPr>
                  <a:t>。满二叉树的特点是每一层上结点数都是最大结点数。如图所示是一棵深度为</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的满二叉树。</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2575" y="771550"/>
                <a:ext cx="9180512" cy="3507876"/>
              </a:xfrm>
              <a:blipFill rotWithShape="0">
                <a:blip r:embed="rId2"/>
                <a:stretch>
                  <a:fillRect l="-730" r="-73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907704" y="1851670"/>
            <a:ext cx="3744416" cy="2074359"/>
          </a:xfrm>
          <a:prstGeom prst="rect">
            <a:avLst/>
          </a:prstGeom>
        </p:spPr>
      </p:pic>
    </p:spTree>
    <p:extLst>
      <p:ext uri="{BB962C8B-B14F-4D97-AF65-F5344CB8AC3E}">
        <p14:creationId xmlns:p14="http://schemas.microsoft.com/office/powerpoint/2010/main" val="157518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完全二叉树</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59582"/>
                <a:ext cx="4572000" cy="3507876"/>
              </a:xfrm>
            </p:spPr>
            <p:txBody>
              <a:bodyPr/>
              <a:lstStyle/>
              <a:p>
                <a:pPr algn="just">
                  <a:lnSpc>
                    <a:spcPts val="2300"/>
                  </a:lnSpc>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可以对满二叉树的结点进行顺序编号，约定编号从根结点开始，自上而下，从左至右（称为层序编号），如图</a:t>
                </a:r>
                <a:r>
                  <a:rPr lang="en-US" altLang="zh-CN" sz="1600" dirty="0">
                    <a:latin typeface="隶书" panose="02010509060101010101" pitchFamily="49" charset="-122"/>
                    <a:ea typeface="隶书" panose="02010509060101010101" pitchFamily="49" charset="-122"/>
                  </a:rPr>
                  <a:t>(a)</a:t>
                </a:r>
                <a:r>
                  <a:rPr lang="zh-CN" altLang="zh-CN" sz="1600" dirty="0">
                    <a:latin typeface="隶书" panose="02010509060101010101" pitchFamily="49" charset="-122"/>
                    <a:ea typeface="隶书" panose="02010509060101010101" pitchFamily="49" charset="-122"/>
                  </a:rPr>
                  <a:t>所示。</a:t>
                </a:r>
                <a:endParaRPr lang="en-US" altLang="zh-CN" sz="1600" dirty="0">
                  <a:latin typeface="隶书" panose="02010509060101010101" pitchFamily="49" charset="-122"/>
                  <a:ea typeface="隶书" panose="02010509060101010101" pitchFamily="49" charset="-122"/>
                </a:endParaRPr>
              </a:p>
              <a:p>
                <a:pPr algn="just">
                  <a:lnSpc>
                    <a:spcPts val="2300"/>
                  </a:lnSpc>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如果一棵深度为</a:t>
                </a:r>
                <a14:m>
                  <m:oMath xmlns:m="http://schemas.openxmlformats.org/officeDocument/2006/math">
                    <m:r>
                      <a:rPr lang="es-ES" altLang="zh-CN" sz="1600" i="1">
                        <a:latin typeface="Cambria Math" panose="02040503050406030204" pitchFamily="18" charset="0"/>
                      </a:rPr>
                      <m:t>𝑘</m:t>
                    </m:r>
                  </m:oMath>
                </a14:m>
                <a:r>
                  <a:rPr lang="zh-CN" altLang="zh-CN" sz="1600" dirty="0">
                    <a:latin typeface="隶书" panose="02010509060101010101" pitchFamily="49" charset="-122"/>
                    <a:ea typeface="隶书" panose="02010509060101010101" pitchFamily="49" charset="-122"/>
                  </a:rPr>
                  <a:t>且具有</a:t>
                </a:r>
                <a14:m>
                  <m:oMath xmlns:m="http://schemas.openxmlformats.org/officeDocument/2006/math">
                    <m:r>
                      <a:rPr lang="es-ES" altLang="zh-CN" sz="1600" i="1">
                        <a:latin typeface="Cambria Math" panose="02040503050406030204" pitchFamily="18" charset="0"/>
                      </a:rPr>
                      <m:t>𝑛</m:t>
                    </m:r>
                  </m:oMath>
                </a14:m>
                <a:r>
                  <a:rPr lang="zh-CN" altLang="zh-CN" sz="1600" dirty="0">
                    <a:latin typeface="隶书" panose="02010509060101010101" pitchFamily="49" charset="-122"/>
                    <a:ea typeface="隶书" panose="02010509060101010101" pitchFamily="49" charset="-122"/>
                  </a:rPr>
                  <a:t>个结点的二叉树，它的每一个结点都与深度为</a:t>
                </a:r>
                <a14:m>
                  <m:oMath xmlns:m="http://schemas.openxmlformats.org/officeDocument/2006/math">
                    <m:r>
                      <a:rPr lang="es-ES" altLang="zh-CN" sz="1600" i="1">
                        <a:latin typeface="Cambria Math" panose="02040503050406030204" pitchFamily="18" charset="0"/>
                      </a:rPr>
                      <m:t>𝑘</m:t>
                    </m:r>
                  </m:oMath>
                </a14:m>
                <a:r>
                  <a:rPr lang="zh-CN" altLang="zh-CN" sz="1600" dirty="0">
                    <a:latin typeface="隶书" panose="02010509060101010101" pitchFamily="49" charset="-122"/>
                    <a:ea typeface="隶书" panose="02010509060101010101" pitchFamily="49" charset="-122"/>
                  </a:rPr>
                  <a:t>的满二叉树中顺序编号为</a:t>
                </a:r>
                <a14:m>
                  <m:oMath xmlns:m="http://schemas.openxmlformats.org/officeDocument/2006/math">
                    <m:r>
                      <a:rPr lang="es-ES" altLang="zh-CN" sz="1600">
                        <a:latin typeface="Cambria Math" panose="02040503050406030204" pitchFamily="18" charset="0"/>
                      </a:rPr>
                      <m:t>1</m:t>
                    </m:r>
                    <m:r>
                      <a:rPr lang="zh-CN" altLang="zh-CN" sz="1600">
                        <a:latin typeface="Cambria Math" panose="02040503050406030204" pitchFamily="18" charset="0"/>
                      </a:rPr>
                      <m:t>至</m:t>
                    </m:r>
                    <m:r>
                      <a:rPr lang="es-ES" altLang="zh-CN" sz="1600" i="1">
                        <a:latin typeface="Cambria Math" panose="02040503050406030204" pitchFamily="18" charset="0"/>
                      </a:rPr>
                      <m:t>𝑛</m:t>
                    </m:r>
                  </m:oMath>
                </a14:m>
                <a:r>
                  <a:rPr lang="zh-CN" altLang="zh-CN" sz="1600" dirty="0">
                    <a:latin typeface="隶书" panose="02010509060101010101" pitchFamily="49" charset="-122"/>
                    <a:ea typeface="隶书" panose="02010509060101010101" pitchFamily="49" charset="-122"/>
                  </a:rPr>
                  <a:t>的结点一一对应，则称这棵二叉树为完全二叉树。</a:t>
                </a:r>
                <a:endParaRPr lang="en-US" altLang="zh-CN" sz="1600" dirty="0">
                  <a:latin typeface="隶书" panose="02010509060101010101" pitchFamily="49" charset="-122"/>
                  <a:ea typeface="隶书" panose="02010509060101010101" pitchFamily="49" charset="-122"/>
                </a:endParaRPr>
              </a:p>
              <a:p>
                <a:pPr algn="just">
                  <a:lnSpc>
                    <a:spcPts val="2300"/>
                  </a:lnSpc>
                </a:pPr>
                <a:r>
                  <a:rPr lang="zh-CN" altLang="zh-CN" sz="1600" dirty="0">
                    <a:latin typeface="隶书" panose="02010509060101010101" pitchFamily="49" charset="-122"/>
                    <a:ea typeface="隶书" panose="02010509060101010101" pitchFamily="49" charset="-122"/>
                  </a:rPr>
                  <a:t>图</a:t>
                </a:r>
                <a:r>
                  <a:rPr lang="es-ES" altLang="zh-CN" sz="1600" dirty="0">
                    <a:latin typeface="隶书" panose="02010509060101010101" pitchFamily="49" charset="-122"/>
                    <a:ea typeface="隶书" panose="02010509060101010101" pitchFamily="49" charset="-122"/>
                  </a:rPr>
                  <a:t>(b)</a:t>
                </a:r>
                <a:r>
                  <a:rPr lang="zh-CN" altLang="zh-CN" sz="1600" dirty="0">
                    <a:latin typeface="隶书" panose="02010509060101010101" pitchFamily="49" charset="-122"/>
                    <a:ea typeface="隶书" panose="02010509060101010101" pitchFamily="49" charset="-122"/>
                  </a:rPr>
                  <a:t>给出的就是一棵深度为</a:t>
                </a:r>
                <a:r>
                  <a:rPr lang="es-ES" altLang="zh-CN" sz="1600" dirty="0">
                    <a:latin typeface="隶书" panose="02010509060101010101" pitchFamily="49" charset="-122"/>
                    <a:ea typeface="隶书" panose="02010509060101010101" pitchFamily="49" charset="-122"/>
                  </a:rPr>
                  <a:t>4</a:t>
                </a:r>
                <a:r>
                  <a:rPr lang="zh-CN" altLang="zh-CN" sz="1600" dirty="0">
                    <a:latin typeface="隶书" panose="02010509060101010101" pitchFamily="49" charset="-122"/>
                    <a:ea typeface="隶书" panose="02010509060101010101" pitchFamily="49" charset="-122"/>
                  </a:rPr>
                  <a:t>的完全二叉树</a:t>
                </a:r>
                <a:r>
                  <a:rPr lang="zh-CN" altLang="en-US" sz="1600" dirty="0">
                    <a:latin typeface="隶书" panose="02010509060101010101" pitchFamily="49" charset="-122"/>
                    <a:ea typeface="隶书" panose="02010509060101010101" pitchFamily="49" charset="-122"/>
                  </a:rPr>
                  <a:t>。</a:t>
                </a:r>
                <a:endParaRPr lang="en-US" altLang="zh-CN" sz="1600" dirty="0">
                  <a:latin typeface="隶书" panose="02010509060101010101" pitchFamily="49" charset="-122"/>
                  <a:ea typeface="隶书" panose="02010509060101010101" pitchFamily="49" charset="-122"/>
                </a:endParaRPr>
              </a:p>
              <a:p>
                <a:pPr algn="just">
                  <a:lnSpc>
                    <a:spcPts val="2300"/>
                  </a:lnSpc>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图</a:t>
                </a:r>
                <a:r>
                  <a:rPr lang="es-ES" altLang="zh-CN" sz="1600" dirty="0">
                    <a:latin typeface="隶书" panose="02010509060101010101" pitchFamily="49" charset="-122"/>
                    <a:ea typeface="隶书" panose="02010509060101010101" pitchFamily="49" charset="-122"/>
                  </a:rPr>
                  <a:t>(c)</a:t>
                </a:r>
                <a:r>
                  <a:rPr lang="zh-CN" altLang="zh-CN" sz="1600" dirty="0">
                    <a:latin typeface="隶书" panose="02010509060101010101" pitchFamily="49" charset="-122"/>
                    <a:ea typeface="隶书" panose="02010509060101010101" pitchFamily="49" charset="-122"/>
                  </a:rPr>
                  <a:t>是两棵非完全二叉树。</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59582"/>
                <a:ext cx="4572000" cy="3507876"/>
              </a:xfrm>
              <a:blipFill rotWithShape="0">
                <a:blip r:embed="rId2"/>
                <a:stretch>
                  <a:fillRect l="-1067" t="-522" r="-560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581986" y="0"/>
            <a:ext cx="4537806" cy="1747682"/>
          </a:xfrm>
          <a:prstGeom prst="rect">
            <a:avLst/>
          </a:prstGeom>
        </p:spPr>
      </p:pic>
      <p:pic>
        <p:nvPicPr>
          <p:cNvPr id="6" name="图片 5"/>
          <p:cNvPicPr>
            <a:picLocks noChangeAspect="1"/>
          </p:cNvPicPr>
          <p:nvPr/>
        </p:nvPicPr>
        <p:blipFill>
          <a:blip r:embed="rId4"/>
          <a:stretch>
            <a:fillRect/>
          </a:stretch>
        </p:blipFill>
        <p:spPr>
          <a:xfrm>
            <a:off x="4716016" y="2139702"/>
            <a:ext cx="4441672" cy="1752993"/>
          </a:xfrm>
          <a:prstGeom prst="rect">
            <a:avLst/>
          </a:prstGeom>
        </p:spPr>
      </p:pic>
    </p:spTree>
    <p:extLst>
      <p:ext uri="{BB962C8B-B14F-4D97-AF65-F5344CB8AC3E}">
        <p14:creationId xmlns:p14="http://schemas.microsoft.com/office/powerpoint/2010/main" val="89107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完全二叉树的特点</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1867" y="987574"/>
                <a:ext cx="9036496" cy="3507876"/>
              </a:xfrm>
            </p:spPr>
            <p:txBody>
              <a:bodyPr/>
              <a:lstStyle/>
              <a:p>
                <a:r>
                  <a:rPr lang="en-US" altLang="zh-CN" sz="2000" dirty="0">
                    <a:latin typeface="隶书" panose="02010509060101010101" pitchFamily="49" charset="-122"/>
                    <a:ea typeface="隶书" panose="02010509060101010101" pitchFamily="49" charset="-122"/>
                  </a:rPr>
                  <a:t> (1)</a:t>
                </a:r>
                <a:r>
                  <a:rPr lang="zh-CN" altLang="en-US" sz="2000" dirty="0">
                    <a:latin typeface="隶书" panose="02010509060101010101" pitchFamily="49" charset="-122"/>
                    <a:ea typeface="隶书" panose="02010509060101010101" pitchFamily="49" charset="-122"/>
                  </a:rPr>
                  <a:t>叶子结点只能在第 </a:t>
                </a:r>
                <a14:m>
                  <m:oMath xmlns:m="http://schemas.openxmlformats.org/officeDocument/2006/math">
                    <m:r>
                      <a:rPr lang="en-US" altLang="zh-CN" sz="2000" i="1" dirty="0" smtClean="0">
                        <a:latin typeface="Cambria Math" panose="02040503050406030204" pitchFamily="18" charset="0"/>
                        <a:ea typeface="隶书" panose="02010509060101010101" pitchFamily="49" charset="-122"/>
                      </a:rPr>
                      <m:t>𝑘</m:t>
                    </m:r>
                  </m:oMath>
                </a14:m>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层和第 </a:t>
                </a:r>
                <a14:m>
                  <m:oMath xmlns:m="http://schemas.openxmlformats.org/officeDocument/2006/math">
                    <m:r>
                      <a:rPr lang="en-US" altLang="zh-CN" sz="2000" i="1" dirty="0" smtClean="0">
                        <a:latin typeface="Cambria Math" panose="02040503050406030204" pitchFamily="18" charset="0"/>
                        <a:ea typeface="隶书" panose="02010509060101010101" pitchFamily="49" charset="-122"/>
                      </a:rPr>
                      <m:t>𝑘</m:t>
                    </m:r>
                    <m:r>
                      <a:rPr lang="en-US" altLang="zh-CN" sz="2000" i="1" dirty="0" smtClean="0">
                        <a:latin typeface="Cambria Math" panose="02040503050406030204" pitchFamily="18" charset="0"/>
                        <a:ea typeface="隶书" panose="02010509060101010101" pitchFamily="49" charset="-122"/>
                      </a:rPr>
                      <m:t>−1</m:t>
                    </m:r>
                  </m:oMath>
                </a14:m>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层上出现</a:t>
                </a:r>
                <a:r>
                  <a:rPr lang="en-US" altLang="zh-CN" sz="2000" dirty="0">
                    <a:latin typeface="隶书" panose="02010509060101010101" pitchFamily="49" charset="-122"/>
                    <a:ea typeface="隶书" panose="02010509060101010101" pitchFamily="49" charset="-122"/>
                  </a:rPr>
                  <a:t>; </a:t>
                </a:r>
              </a:p>
              <a:p>
                <a:r>
                  <a:rPr lang="en-US" altLang="zh-CN" sz="2000" dirty="0">
                    <a:latin typeface="隶书" panose="02010509060101010101" pitchFamily="49" charset="-122"/>
                    <a:ea typeface="隶书" panose="02010509060101010101" pitchFamily="49" charset="-122"/>
                  </a:rPr>
                  <a:t> (2)</a:t>
                </a:r>
                <a:r>
                  <a:rPr lang="zh-CN" altLang="en-US" sz="2000" dirty="0">
                    <a:latin typeface="隶书" panose="02010509060101010101" pitchFamily="49" charset="-122"/>
                    <a:ea typeface="隶书" panose="02010509060101010101" pitchFamily="49" charset="-122"/>
                  </a:rPr>
                  <a:t>对于任意结点</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若其右子树的深度为 </a:t>
                </a:r>
                <a14:m>
                  <m:oMath xmlns:m="http://schemas.openxmlformats.org/officeDocument/2006/math">
                    <m:r>
                      <a:rPr lang="en-US" altLang="zh-CN" sz="2000" i="1" dirty="0" smtClean="0">
                        <a:solidFill>
                          <a:srgbClr val="0070C0"/>
                        </a:solidFill>
                        <a:latin typeface="Cambria Math" panose="02040503050406030204" pitchFamily="18" charset="0"/>
                        <a:ea typeface="隶书" panose="02010509060101010101" pitchFamily="49" charset="-122"/>
                      </a:rPr>
                      <m:t>𝑙</m:t>
                    </m:r>
                  </m:oMath>
                </a14:m>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则其左子树的深度为 </a:t>
                </a:r>
                <a14:m>
                  <m:oMath xmlns:m="http://schemas.openxmlformats.org/officeDocument/2006/math">
                    <m:r>
                      <a:rPr lang="en-US" altLang="zh-CN" sz="2000" i="1" dirty="0" smtClean="0">
                        <a:solidFill>
                          <a:srgbClr val="0070C0"/>
                        </a:solidFill>
                        <a:latin typeface="Cambria Math" panose="02040503050406030204" pitchFamily="18" charset="0"/>
                        <a:ea typeface="隶书" panose="02010509060101010101" pitchFamily="49" charset="-122"/>
                      </a:rPr>
                      <m:t>𝑙</m:t>
                    </m:r>
                  </m:oMath>
                </a14:m>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或 </a:t>
                </a:r>
                <a14:m>
                  <m:oMath xmlns:m="http://schemas.openxmlformats.org/officeDocument/2006/math">
                    <m:r>
                      <a:rPr lang="en-US" altLang="zh-CN" sz="2000" i="1" dirty="0" smtClean="0">
                        <a:solidFill>
                          <a:srgbClr val="0070C0"/>
                        </a:solidFill>
                        <a:latin typeface="Cambria Math" panose="02040503050406030204" pitchFamily="18" charset="0"/>
                        <a:ea typeface="隶书" panose="02010509060101010101" pitchFamily="49" charset="-122"/>
                      </a:rPr>
                      <m:t>𝑙</m:t>
                    </m:r>
                    <m:r>
                      <a:rPr lang="en-US" altLang="zh-CN" sz="2000" i="1" dirty="0" smtClean="0">
                        <a:solidFill>
                          <a:srgbClr val="0070C0"/>
                        </a:solidFill>
                        <a:latin typeface="Cambria Math" panose="02040503050406030204" pitchFamily="18" charset="0"/>
                        <a:ea typeface="隶书" panose="02010509060101010101" pitchFamily="49" charset="-122"/>
                      </a:rPr>
                      <m:t>+1</m:t>
                    </m:r>
                  </m:oMath>
                </a14:m>
                <a:r>
                  <a:rPr lang="en-US" altLang="zh-CN" sz="2000" dirty="0">
                    <a:latin typeface="隶书" panose="02010509060101010101" pitchFamily="49" charset="-122"/>
                    <a:ea typeface="隶书" panose="02010509060101010101" pitchFamily="49" charset="-122"/>
                  </a:rPr>
                  <a:t>;</a:t>
                </a:r>
              </a:p>
              <a:p>
                <a:r>
                  <a:rPr lang="en-US" altLang="zh-CN" sz="2000" dirty="0">
                    <a:latin typeface="隶书" panose="02010509060101010101" pitchFamily="49" charset="-122"/>
                    <a:ea typeface="隶书" panose="02010509060101010101" pitchFamily="49" charset="-122"/>
                  </a:rPr>
                  <a:t> (3)</a:t>
                </a:r>
                <a:r>
                  <a:rPr lang="zh-CN" altLang="en-US" sz="2000" dirty="0">
                    <a:latin typeface="隶书" panose="02010509060101010101" pitchFamily="49" charset="-122"/>
                    <a:ea typeface="隶书" panose="02010509060101010101" pitchFamily="49" charset="-122"/>
                  </a:rPr>
                  <a:t>度为</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的结点数为 </a:t>
                </a:r>
                <a:r>
                  <a:rPr lang="en-US" altLang="zh-CN" sz="2000" dirty="0">
                    <a:latin typeface="隶书" panose="02010509060101010101" pitchFamily="49" charset="-122"/>
                    <a:ea typeface="隶书" panose="02010509060101010101" pitchFamily="49" charset="-122"/>
                  </a:rPr>
                  <a:t>0 </a:t>
                </a:r>
                <a:r>
                  <a:rPr lang="zh-CN" altLang="en-US" sz="2000" dirty="0">
                    <a:latin typeface="隶书" panose="02010509060101010101" pitchFamily="49" charset="-122"/>
                    <a:ea typeface="隶书" panose="02010509060101010101" pitchFamily="49" charset="-122"/>
                  </a:rPr>
                  <a:t>或 </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 当结点的总数为奇数时</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度为</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的结点数为 </a:t>
                </a:r>
                <a:r>
                  <a:rPr lang="en-US" altLang="zh-CN" sz="2000" dirty="0">
                    <a:latin typeface="隶书" panose="02010509060101010101" pitchFamily="49" charset="-122"/>
                    <a:ea typeface="隶书" panose="02010509060101010101" pitchFamily="49" charset="-122"/>
                  </a:rPr>
                  <a:t>0; </a:t>
                </a:r>
                <a:r>
                  <a:rPr lang="zh-CN" altLang="en-US" sz="2000" dirty="0">
                    <a:latin typeface="隶书" panose="02010509060101010101" pitchFamily="49" charset="-122"/>
                    <a:ea typeface="隶书" panose="02010509060101010101" pitchFamily="49" charset="-122"/>
                  </a:rPr>
                  <a:t>当结点的总数为偶数时</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度为</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的结点数为</a:t>
                </a:r>
                <a:r>
                  <a:rPr lang="en-US" altLang="zh-CN" sz="2000" dirty="0">
                    <a:latin typeface="隶书" panose="02010509060101010101" pitchFamily="49" charset="-122"/>
                    <a:ea typeface="隶书" panose="02010509060101010101" pitchFamily="49" charset="-122"/>
                  </a:rPr>
                  <a:t>1</a:t>
                </a:r>
                <a:endParaRPr lang="zh-CN" altLang="en-US" sz="20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1867" y="987574"/>
                <a:ext cx="9036496" cy="3507876"/>
              </a:xfrm>
              <a:blipFill rotWithShape="0">
                <a:blip r:embed="rId2"/>
                <a:stretch>
                  <a:fillRect l="-877" r="-2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473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二叉树的性质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nSpc>
                    <a:spcPts val="2400"/>
                  </a:lnSpc>
                </a:pPr>
                <a:r>
                  <a:rPr lang="zh-CN" altLang="zh-CN" sz="1800" dirty="0">
                    <a:solidFill>
                      <a:srgbClr val="0070C0"/>
                    </a:solidFill>
                    <a:latin typeface="隶书" panose="02010509060101010101" pitchFamily="49" charset="-122"/>
                    <a:ea typeface="隶书" panose="02010509060101010101" pitchFamily="49" charset="-122"/>
                  </a:rPr>
                  <a:t>性质</a:t>
                </a:r>
                <a:r>
                  <a:rPr lang="en-US" altLang="zh-CN" sz="1800" dirty="0">
                    <a:solidFill>
                      <a:srgbClr val="0070C0"/>
                    </a:solidFill>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一棵具有</a:t>
                </a:r>
                <a14:m>
                  <m:oMath xmlns:m="http://schemas.openxmlformats.org/officeDocument/2006/math">
                    <m:r>
                      <a:rPr lang="en-US" altLang="zh-CN" sz="1800" i="1">
                        <a:solidFill>
                          <a:srgbClr val="C00000"/>
                        </a:solidFill>
                        <a:latin typeface="Cambria Math" panose="02040503050406030204" pitchFamily="18" charset="0"/>
                      </a:rPr>
                      <m:t>𝑛</m:t>
                    </m:r>
                  </m:oMath>
                </a14:m>
                <a:r>
                  <a:rPr lang="zh-CN" altLang="zh-CN" sz="1800" dirty="0">
                    <a:solidFill>
                      <a:srgbClr val="C00000"/>
                    </a:solidFill>
                    <a:latin typeface="隶书" panose="02010509060101010101" pitchFamily="49" charset="-122"/>
                    <a:ea typeface="隶书" panose="02010509060101010101" pitchFamily="49" charset="-122"/>
                  </a:rPr>
                  <a:t>个结点的完全二叉树的深度为</a:t>
                </a:r>
                <a14:m>
                  <m:oMath xmlns:m="http://schemas.openxmlformats.org/officeDocument/2006/math">
                    <m:d>
                      <m:dPr>
                        <m:begChr m:val="⌊"/>
                        <m:endChr m:val="⌋"/>
                        <m:ctrlPr>
                          <a:rPr lang="zh-CN" altLang="zh-CN" sz="1800" i="1">
                            <a:solidFill>
                              <a:srgbClr val="C00000"/>
                            </a:solidFill>
                            <a:latin typeface="Cambria Math" panose="02040503050406030204" pitchFamily="18" charset="0"/>
                          </a:rPr>
                        </m:ctrlPr>
                      </m:dPr>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𝑙𝑜𝑔</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𝑛</m:t>
                        </m:r>
                      </m:e>
                    </m:d>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a:t>
                </a:r>
              </a:p>
              <a:p>
                <a:pPr algn="just">
                  <a:lnSpc>
                    <a:spcPts val="2400"/>
                  </a:lnSpc>
                </a:pPr>
                <a:r>
                  <a:rPr lang="zh-CN" altLang="zh-CN" sz="1800" dirty="0">
                    <a:latin typeface="隶书" panose="02010509060101010101" pitchFamily="49" charset="-122"/>
                    <a:ea typeface="隶书" panose="02010509060101010101" pitchFamily="49" charset="-122"/>
                  </a:rPr>
                  <a:t>证明：设完全二叉树的深度为</a:t>
                </a:r>
                <a14:m>
                  <m:oMath xmlns:m="http://schemas.openxmlformats.org/officeDocument/2006/math">
                    <m:r>
                      <a:rPr lang="es-E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，则由完全二叉树的定义知，该完全二叉树前</a:t>
                </a:r>
                <a14:m>
                  <m:oMath xmlns:m="http://schemas.openxmlformats.org/officeDocument/2006/math">
                    <m:r>
                      <a:rPr lang="es-ES" altLang="zh-CN" sz="1800" i="1">
                        <a:latin typeface="Cambria Math" panose="02040503050406030204" pitchFamily="18" charset="0"/>
                      </a:rPr>
                      <m:t>𝑘</m:t>
                    </m:r>
                    <m:r>
                      <a:rPr lang="es-E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层是一棵满二叉树，共有</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r>
                          <a:rPr lang="en-US" altLang="zh-CN" sz="1800" i="1">
                            <a:latin typeface="Cambria Math" panose="02040503050406030204" pitchFamily="18" charset="0"/>
                          </a:rPr>
                          <m:t>−1</m:t>
                        </m:r>
                      </m:sup>
                    </m:sSup>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个结点，第</a:t>
                </a:r>
                <a14:m>
                  <m:oMath xmlns:m="http://schemas.openxmlformats.org/officeDocument/2006/math">
                    <m:r>
                      <a:rPr lang="es-E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层上至少有一个结点，又由性质</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知</a:t>
                </a:r>
              </a:p>
              <a:p>
                <a:pPr algn="just">
                  <a:lnSpc>
                    <a:spcPts val="2400"/>
                  </a:lnSpc>
                </a:pPr>
                <a:r>
                  <a:rPr lang="en-US" altLang="zh-CN" sz="1800" dirty="0"/>
                  <a:t>                        </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r>
                          <a:rPr lang="en-US" altLang="zh-CN" sz="1800" i="1">
                            <a:latin typeface="Cambria Math" panose="02040503050406030204" pitchFamily="18" charset="0"/>
                          </a:rPr>
                          <m:t>−1</m:t>
                        </m:r>
                      </m:sup>
                    </m:sSup>
                    <m:r>
                      <a:rPr lang="en-US" altLang="zh-CN" sz="1800" i="1">
                        <a:latin typeface="Cambria Math" panose="02040503050406030204" pitchFamily="18" charset="0"/>
                      </a:rPr>
                      <m:t>−1&lt;</m:t>
                    </m:r>
                    <m:r>
                      <a:rPr lang="en-US" altLang="zh-CN" sz="1800" i="1">
                        <a:latin typeface="Cambria Math" panose="02040503050406030204" pitchFamily="18" charset="0"/>
                      </a:rPr>
                      <m:t>𝑛</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sup>
                    </m:sSup>
                    <m:r>
                      <a:rPr lang="en-US" altLang="zh-CN" sz="1800" i="1">
                        <a:latin typeface="Cambria Math" panose="02040503050406030204" pitchFamily="18" charset="0"/>
                      </a:rPr>
                      <m:t>−1</m:t>
                    </m:r>
                  </m:oMath>
                </a14:m>
                <a:endParaRPr lang="zh-CN" altLang="zh-CN" sz="1800" dirty="0">
                  <a:latin typeface="隶书" panose="02010509060101010101" pitchFamily="49" charset="-122"/>
                  <a:ea typeface="隶书" panose="02010509060101010101" pitchFamily="49" charset="-122"/>
                </a:endParaRPr>
              </a:p>
              <a:p>
                <a:pPr algn="just">
                  <a:lnSpc>
                    <a:spcPts val="2400"/>
                  </a:lnSpc>
                </a:pPr>
                <a:r>
                  <a:rPr lang="zh-CN" altLang="zh-CN" sz="1800" dirty="0">
                    <a:latin typeface="隶书" panose="02010509060101010101" pitchFamily="49" charset="-122"/>
                    <a:ea typeface="隶书" panose="02010509060101010101" pitchFamily="49" charset="-122"/>
                  </a:rPr>
                  <a:t>即</a:t>
                </a:r>
                <a14:m>
                  <m:oMath xmlns:m="http://schemas.openxmlformats.org/officeDocument/2006/math">
                    <m:r>
                      <a:rPr lang="en-US" altLang="zh-CN" sz="1800" b="0" i="0" smtClean="0">
                        <a:latin typeface="Cambria Math" panose="02040503050406030204" pitchFamily="18" charset="0"/>
                      </a:rPr>
                      <m:t>                                                 </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r>
                          <a:rPr lang="en-US" altLang="zh-CN" sz="1800" i="1">
                            <a:latin typeface="Cambria Math" panose="02040503050406030204" pitchFamily="18" charset="0"/>
                          </a:rPr>
                          <m:t>−1</m:t>
                        </m:r>
                      </m:sup>
                    </m:sSup>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&lt;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sup>
                    </m:sSup>
                  </m:oMath>
                </a14:m>
                <a:endParaRPr lang="zh-CN" altLang="zh-CN" sz="1800" dirty="0">
                  <a:latin typeface="隶书" panose="02010509060101010101" pitchFamily="49" charset="-122"/>
                  <a:ea typeface="隶书" panose="02010509060101010101" pitchFamily="49" charset="-122"/>
                </a:endParaRPr>
              </a:p>
              <a:p>
                <a:pPr algn="just">
                  <a:lnSpc>
                    <a:spcPts val="2400"/>
                  </a:lnSpc>
                </a:pPr>
                <a:r>
                  <a:rPr lang="zh-CN" altLang="zh-CN" sz="1800" dirty="0">
                    <a:latin typeface="隶书" panose="02010509060101010101" pitchFamily="49" charset="-122"/>
                    <a:ea typeface="隶书" panose="02010509060101010101" pitchFamily="49" charset="-122"/>
                  </a:rPr>
                  <a:t>于是</a:t>
                </a:r>
                <a14:m>
                  <m:oMath xmlns:m="http://schemas.openxmlformats.org/officeDocument/2006/math">
                    <m:r>
                      <a:rPr lang="en-US" altLang="zh-CN" sz="1800" b="0" i="0" smtClean="0">
                        <a:latin typeface="Cambria Math" panose="02040503050406030204" pitchFamily="18" charset="0"/>
                      </a:rPr>
                      <m:t>                                          </m:t>
                    </m:r>
                    <m:r>
                      <a:rPr lang="en-US" altLang="zh-CN" sz="1800" i="1">
                        <a:latin typeface="Cambria Math" panose="02040503050406030204" pitchFamily="18" charset="0"/>
                      </a:rPr>
                      <m:t>𝑘</m:t>
                    </m:r>
                    <m:r>
                      <a:rPr lang="en-US" altLang="zh-CN" sz="1800" i="1">
                        <a:latin typeface="Cambria Math" panose="02040503050406030204" pitchFamily="18" charset="0"/>
                      </a:rPr>
                      <m:t>−1≤</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r>
                      <a:rPr lang="en-US" altLang="zh-CN" sz="1800" i="1">
                        <a:latin typeface="Cambria Math" panose="02040503050406030204" pitchFamily="18" charset="0"/>
                      </a:rPr>
                      <m:t>&lt;</m:t>
                    </m:r>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400"/>
                  </a:lnSpc>
                </a:pPr>
                <a:r>
                  <a:rPr lang="zh-CN" altLang="zh-CN" sz="1800" dirty="0">
                    <a:latin typeface="隶书" panose="02010509060101010101" pitchFamily="49" charset="-122"/>
                    <a:ea typeface="隶书" panose="02010509060101010101" pitchFamily="49" charset="-122"/>
                  </a:rPr>
                  <a:t>因为</a:t>
                </a:r>
                <a14:m>
                  <m:oMath xmlns:m="http://schemas.openxmlformats.org/officeDocument/2006/math">
                    <m:r>
                      <a:rPr lang="es-E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为整数，所以</a:t>
                </a:r>
                <a:endParaRPr lang="en-US" altLang="zh-CN" sz="1800" dirty="0">
                  <a:latin typeface="隶书" panose="02010509060101010101" pitchFamily="49" charset="-122"/>
                  <a:ea typeface="隶书" panose="02010509060101010101" pitchFamily="49" charset="-122"/>
                </a:endParaRPr>
              </a:p>
              <a:p>
                <a:pPr algn="just">
                  <a:lnSpc>
                    <a:spcPts val="2400"/>
                  </a:lnSpc>
                </a:pPr>
                <a:r>
                  <a:rPr lang="en-US" altLang="zh-CN" sz="1800" dirty="0">
                    <a:latin typeface="隶书" panose="02010509060101010101" pitchFamily="49" charset="-122"/>
                    <a:ea typeface="隶书" panose="02010509060101010101" pitchFamily="49" charset="-122"/>
                  </a:rPr>
                  <a:t>                           </a:t>
                </a:r>
                <a14:m>
                  <m:oMath xmlns:m="http://schemas.openxmlformats.org/officeDocument/2006/math">
                    <m:r>
                      <a:rPr lang="es-ES" altLang="zh-CN" sz="1800" i="1">
                        <a:latin typeface="Cambria Math" panose="02040503050406030204" pitchFamily="18" charset="0"/>
                      </a:rPr>
                      <m:t>𝑘</m:t>
                    </m:r>
                    <m:r>
                      <a:rPr lang="es-E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e>
                    </m:d>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739"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25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二叉树的性质</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nSpc>
                    <a:spcPts val="2600"/>
                  </a:lnSpc>
                </a:pPr>
                <a:r>
                  <a:rPr lang="zh-CN" altLang="zh-CN" sz="2000" dirty="0">
                    <a:solidFill>
                      <a:srgbClr val="0070C0"/>
                    </a:solidFill>
                    <a:latin typeface="隶书" panose="02010509060101010101" pitchFamily="49" charset="-122"/>
                    <a:ea typeface="隶书" panose="02010509060101010101" pitchFamily="49" charset="-122"/>
                  </a:rPr>
                  <a:t>性质</a:t>
                </a:r>
                <a:r>
                  <a:rPr lang="en-US" altLang="zh-CN" sz="2000" dirty="0">
                    <a:solidFill>
                      <a:srgbClr val="0070C0"/>
                    </a:solidFill>
                    <a:latin typeface="隶书" panose="02010509060101010101" pitchFamily="49" charset="-122"/>
                    <a:ea typeface="隶书" panose="02010509060101010101" pitchFamily="49" charset="-122"/>
                  </a:rPr>
                  <a:t>5</a:t>
                </a:r>
                <a:r>
                  <a:rPr lang="zh-CN" altLang="zh-CN" sz="2000" dirty="0">
                    <a:latin typeface="隶书" panose="02010509060101010101" pitchFamily="49" charset="-122"/>
                    <a:ea typeface="隶书" panose="02010509060101010101" pitchFamily="49" charset="-122"/>
                  </a:rPr>
                  <a:t>：</a:t>
                </a:r>
                <a:r>
                  <a:rPr lang="zh-CN" altLang="zh-CN" sz="2000" dirty="0">
                    <a:solidFill>
                      <a:srgbClr val="C00000"/>
                    </a:solidFill>
                    <a:latin typeface="隶书" panose="02010509060101010101" pitchFamily="49" charset="-122"/>
                    <a:ea typeface="隶书" panose="02010509060101010101" pitchFamily="49" charset="-122"/>
                  </a:rPr>
                  <a:t>如果对一棵有</a:t>
                </a:r>
                <a14:m>
                  <m:oMath xmlns:m="http://schemas.openxmlformats.org/officeDocument/2006/math">
                    <m:r>
                      <a:rPr lang="en-US" altLang="zh-CN" sz="2000" i="1">
                        <a:solidFill>
                          <a:srgbClr val="C00000"/>
                        </a:solidFill>
                        <a:latin typeface="Cambria Math" panose="02040503050406030204" pitchFamily="18" charset="0"/>
                      </a:rPr>
                      <m:t>𝑛</m:t>
                    </m:r>
                  </m:oMath>
                </a14:m>
                <a:r>
                  <a:rPr lang="zh-CN" altLang="zh-CN" sz="2000" dirty="0">
                    <a:solidFill>
                      <a:srgbClr val="C00000"/>
                    </a:solidFill>
                    <a:latin typeface="隶书" panose="02010509060101010101" pitchFamily="49" charset="-122"/>
                    <a:ea typeface="隶书" panose="02010509060101010101" pitchFamily="49" charset="-122"/>
                  </a:rPr>
                  <a:t>个结点的完全二叉树的结点按层序编号</a:t>
                </a:r>
                <a:r>
                  <a:rPr lang="en-US" altLang="zh-CN" sz="2000" dirty="0">
                    <a:solidFill>
                      <a:srgbClr val="C00000"/>
                    </a:solidFill>
                    <a:latin typeface="隶书" panose="02010509060101010101" pitchFamily="49" charset="-122"/>
                    <a:ea typeface="隶书" panose="02010509060101010101" pitchFamily="49" charset="-122"/>
                  </a:rPr>
                  <a:t>,</a:t>
                </a:r>
                <a:r>
                  <a:rPr lang="zh-CN" altLang="zh-CN" sz="2000" dirty="0">
                    <a:solidFill>
                      <a:srgbClr val="C00000"/>
                    </a:solidFill>
                    <a:latin typeface="隶书" panose="02010509060101010101" pitchFamily="49" charset="-122"/>
                    <a:ea typeface="隶书" panose="02010509060101010101" pitchFamily="49" charset="-122"/>
                  </a:rPr>
                  <a:t>则对任一结点</a:t>
                </a:r>
                <a14:m>
                  <m:oMath xmlns:m="http://schemas.openxmlformats.org/officeDocument/2006/math">
                    <m:r>
                      <a:rPr lang="en-US" altLang="zh-CN" sz="2000" i="1">
                        <a:solidFill>
                          <a:srgbClr val="C00000"/>
                        </a:solidFill>
                        <a:latin typeface="Cambria Math" panose="02040503050406030204" pitchFamily="18" charset="0"/>
                      </a:rPr>
                      <m:t>𝑖</m:t>
                    </m:r>
                    <m:r>
                      <a:rPr lang="en-US" altLang="zh-CN" sz="2000" i="1">
                        <a:solidFill>
                          <a:srgbClr val="C00000"/>
                        </a:solidFill>
                        <a:latin typeface="Cambria Math" panose="02040503050406030204" pitchFamily="18" charset="0"/>
                      </a:rPr>
                      <m:t>(1≤</m:t>
                    </m:r>
                    <m:r>
                      <a:rPr lang="en-US" altLang="zh-CN" sz="2000" i="1">
                        <a:solidFill>
                          <a:srgbClr val="C00000"/>
                        </a:solidFill>
                        <a:latin typeface="Cambria Math" panose="02040503050406030204" pitchFamily="18" charset="0"/>
                      </a:rPr>
                      <m:t>𝑖</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𝑛</m:t>
                    </m:r>
                    <m:r>
                      <a:rPr lang="en-US" altLang="zh-CN" sz="2000" i="1">
                        <a:solidFill>
                          <a:srgbClr val="C00000"/>
                        </a:solidFill>
                        <a:latin typeface="Cambria Math" panose="02040503050406030204" pitchFamily="18" charset="0"/>
                      </a:rPr>
                      <m:t>)</m:t>
                    </m:r>
                  </m:oMath>
                </a14:m>
                <a:r>
                  <a:rPr lang="zh-CN" altLang="zh-CN" sz="2000" dirty="0">
                    <a:solidFill>
                      <a:srgbClr val="C00000"/>
                    </a:solidFill>
                    <a:latin typeface="隶书" panose="02010509060101010101" pitchFamily="49" charset="-122"/>
                    <a:ea typeface="隶书" panose="02010509060101010101" pitchFamily="49" charset="-122"/>
                  </a:rPr>
                  <a:t>有：</a:t>
                </a:r>
                <a:endParaRPr lang="zh-CN" altLang="zh-CN" sz="2000" dirty="0">
                  <a:latin typeface="隶书" panose="02010509060101010101" pitchFamily="49" charset="-122"/>
                  <a:ea typeface="隶书" panose="02010509060101010101" pitchFamily="49" charset="-122"/>
                </a:endParaRPr>
              </a:p>
              <a:p>
                <a:pPr>
                  <a:lnSpc>
                    <a:spcPts val="2600"/>
                  </a:lnSpc>
                </a:pPr>
                <a:r>
                  <a:rPr lang="zh-CN" altLang="zh-CN"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）如果</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=1</m:t>
                    </m:r>
                  </m:oMath>
                </a14:m>
                <a:r>
                  <a:rPr lang="zh-CN" altLang="zh-CN" sz="2000" dirty="0">
                    <a:latin typeface="隶书" panose="02010509060101010101" pitchFamily="49" charset="-122"/>
                    <a:ea typeface="隶书" panose="02010509060101010101" pitchFamily="49" charset="-122"/>
                  </a:rPr>
                  <a:t>，则结点</a:t>
                </a:r>
                <a14:m>
                  <m:oMath xmlns:m="http://schemas.openxmlformats.org/officeDocument/2006/math">
                    <m:r>
                      <a:rPr lang="en-US" altLang="zh-CN" sz="2000" i="1">
                        <a:latin typeface="Cambria Math" panose="02040503050406030204" pitchFamily="18" charset="0"/>
                      </a:rPr>
                      <m:t>𝑖</m:t>
                    </m:r>
                  </m:oMath>
                </a14:m>
                <a:r>
                  <a:rPr lang="zh-CN" altLang="zh-CN" sz="2000" dirty="0">
                    <a:latin typeface="隶书" panose="02010509060101010101" pitchFamily="49" charset="-122"/>
                    <a:ea typeface="隶书" panose="02010509060101010101" pitchFamily="49" charset="-122"/>
                  </a:rPr>
                  <a:t>无双亲，它是二叉树的根；如果</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&gt;1</m:t>
                    </m:r>
                  </m:oMath>
                </a14:m>
                <a:r>
                  <a:rPr lang="zh-CN" altLang="zh-CN" sz="2000" dirty="0">
                    <a:latin typeface="隶书" panose="02010509060101010101" pitchFamily="49" charset="-122"/>
                    <a:ea typeface="隶书" panose="02010509060101010101" pitchFamily="49" charset="-122"/>
                  </a:rPr>
                  <a:t>，则其双亲结点的编号是</a:t>
                </a:r>
                <a14:m>
                  <m:oMath xmlns:m="http://schemas.openxmlformats.org/officeDocument/2006/math">
                    <m:d>
                      <m:dPr>
                        <m:begChr m:val="⌊"/>
                        <m:endChr m:val="⌋"/>
                        <m:ctrlPr>
                          <a:rPr lang="zh-CN" altLang="zh-CN" sz="2000" i="1">
                            <a:latin typeface="Cambria Math" panose="02040503050406030204" pitchFamily="18" charset="0"/>
                          </a:rPr>
                        </m:ctrlPr>
                      </m:dPr>
                      <m:e>
                        <m:f>
                          <m:fPr>
                            <m:ctrlPr>
                              <a:rPr lang="zh-CN" altLang="zh-CN" sz="2000" i="1">
                                <a:latin typeface="Cambria Math" panose="02040503050406030204" pitchFamily="18" charset="0"/>
                              </a:rPr>
                            </m:ctrlPr>
                          </m:fPr>
                          <m:num>
                            <m:r>
                              <a:rPr lang="en-US" altLang="zh-CN" sz="2000" i="1">
                                <a:latin typeface="Cambria Math" panose="02040503050406030204" pitchFamily="18" charset="0"/>
                              </a:rPr>
                              <m:t>𝑖</m:t>
                            </m:r>
                          </m:num>
                          <m:den>
                            <m:r>
                              <a:rPr lang="en-US" altLang="zh-CN" sz="2000" i="1">
                                <a:latin typeface="Cambria Math" panose="02040503050406030204" pitchFamily="18" charset="0"/>
                              </a:rPr>
                              <m:t>2</m:t>
                            </m:r>
                          </m:den>
                        </m:f>
                      </m:e>
                    </m:d>
                  </m:oMath>
                </a14:m>
                <a:r>
                  <a:rPr lang="zh-CN" altLang="zh-CN" sz="2000" dirty="0">
                    <a:latin typeface="隶书" panose="02010509060101010101" pitchFamily="49" charset="-122"/>
                    <a:ea typeface="隶书" panose="02010509060101010101" pitchFamily="49" charset="-122"/>
                  </a:rPr>
                  <a:t>。</a:t>
                </a:r>
              </a:p>
              <a:p>
                <a:pPr>
                  <a:lnSpc>
                    <a:spcPts val="2600"/>
                  </a:lnSpc>
                </a:pPr>
                <a:r>
                  <a:rPr lang="zh-CN" altLang="zh-CN"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）如果</a:t>
                </a:r>
                <a14:m>
                  <m:oMath xmlns:m="http://schemas.openxmlformats.org/officeDocument/2006/math">
                    <m:r>
                      <a:rPr lang="en-US" altLang="zh-CN" sz="2000">
                        <a:latin typeface="Cambria Math" panose="02040503050406030204" pitchFamily="18" charset="0"/>
                      </a:rPr>
                      <m:t>2</m:t>
                    </m:r>
                    <m:r>
                      <a:rPr lang="en-US" altLang="zh-CN" sz="2000" i="1">
                        <a:latin typeface="Cambria Math" panose="02040503050406030204" pitchFamily="18" charset="0"/>
                      </a:rPr>
                      <m:t>𝑖</m:t>
                    </m:r>
                    <m:r>
                      <a:rPr lang="en-US" altLang="zh-CN" sz="2000" i="1">
                        <a:latin typeface="Cambria Math" panose="02040503050406030204" pitchFamily="18" charset="0"/>
                      </a:rPr>
                      <m:t>&gt;</m:t>
                    </m:r>
                    <m:r>
                      <a:rPr lang="en-US" altLang="zh-CN" sz="2000" i="1">
                        <a:latin typeface="Cambria Math" panose="02040503050406030204" pitchFamily="18" charset="0"/>
                      </a:rPr>
                      <m:t>𝑛</m:t>
                    </m:r>
                  </m:oMath>
                </a14:m>
                <a:r>
                  <a:rPr lang="zh-CN" altLang="zh-CN" sz="2000" dirty="0">
                    <a:latin typeface="隶书" panose="02010509060101010101" pitchFamily="49" charset="-122"/>
                    <a:ea typeface="隶书" panose="02010509060101010101" pitchFamily="49" charset="-122"/>
                  </a:rPr>
                  <a:t>，则结点</a:t>
                </a:r>
                <a14:m>
                  <m:oMath xmlns:m="http://schemas.openxmlformats.org/officeDocument/2006/math">
                    <m:r>
                      <a:rPr lang="en-US" altLang="zh-CN" sz="2000" i="1">
                        <a:latin typeface="Cambria Math" panose="02040503050406030204" pitchFamily="18" charset="0"/>
                      </a:rPr>
                      <m:t>𝑖</m:t>
                    </m:r>
                  </m:oMath>
                </a14:m>
                <a:r>
                  <a:rPr lang="zh-CN" altLang="zh-CN" sz="2000" dirty="0">
                    <a:latin typeface="隶书" panose="02010509060101010101" pitchFamily="49" charset="-122"/>
                    <a:ea typeface="隶书" panose="02010509060101010101" pitchFamily="49" charset="-122"/>
                  </a:rPr>
                  <a:t>无左孩子；否则，其左孩子的结点的编号为</a:t>
                </a:r>
                <a14:m>
                  <m:oMath xmlns:m="http://schemas.openxmlformats.org/officeDocument/2006/math">
                    <m:r>
                      <a:rPr lang="en-US" altLang="zh-CN" sz="2000">
                        <a:latin typeface="Cambria Math" panose="02040503050406030204" pitchFamily="18" charset="0"/>
                      </a:rPr>
                      <m:t>2</m:t>
                    </m:r>
                    <m:r>
                      <a:rPr lang="en-US" altLang="zh-CN" sz="2000" i="1">
                        <a:latin typeface="Cambria Math" panose="02040503050406030204" pitchFamily="18" charset="0"/>
                      </a:rPr>
                      <m:t>𝑖</m:t>
                    </m:r>
                  </m:oMath>
                </a14:m>
                <a:r>
                  <a:rPr lang="zh-CN" altLang="zh-CN" sz="2000" dirty="0">
                    <a:latin typeface="隶书" panose="02010509060101010101" pitchFamily="49" charset="-122"/>
                    <a:ea typeface="隶书" panose="02010509060101010101" pitchFamily="49" charset="-122"/>
                  </a:rPr>
                  <a:t>。</a:t>
                </a:r>
              </a:p>
              <a:p>
                <a:pPr>
                  <a:lnSpc>
                    <a:spcPts val="2600"/>
                  </a:lnSpc>
                </a:pPr>
                <a:r>
                  <a:rPr lang="zh-CN" altLang="zh-CN"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3</a:t>
                </a:r>
                <a:r>
                  <a:rPr lang="zh-CN" altLang="zh-CN" sz="2000" dirty="0">
                    <a:latin typeface="隶书" panose="02010509060101010101" pitchFamily="49" charset="-122"/>
                    <a:ea typeface="隶书" panose="02010509060101010101" pitchFamily="49" charset="-122"/>
                  </a:rPr>
                  <a:t>）如果</a:t>
                </a:r>
                <a14:m>
                  <m:oMath xmlns:m="http://schemas.openxmlformats.org/officeDocument/2006/math">
                    <m:r>
                      <a:rPr lang="en-US" altLang="zh-CN" sz="2000">
                        <a:latin typeface="Cambria Math" panose="02040503050406030204" pitchFamily="18" charset="0"/>
                      </a:rPr>
                      <m:t>2</m:t>
                    </m:r>
                    <m:r>
                      <a:rPr lang="en-US" altLang="zh-CN" sz="2000" i="1">
                        <a:latin typeface="Cambria Math" panose="02040503050406030204" pitchFamily="18" charset="0"/>
                      </a:rPr>
                      <m:t>𝑖</m:t>
                    </m:r>
                    <m:r>
                      <a:rPr lang="en-US" altLang="zh-CN" sz="2000" i="1">
                        <a:latin typeface="Cambria Math" panose="02040503050406030204" pitchFamily="18" charset="0"/>
                      </a:rPr>
                      <m:t>+1&gt;</m:t>
                    </m:r>
                    <m:r>
                      <a:rPr lang="en-US" altLang="zh-CN" sz="2000" i="1">
                        <a:latin typeface="Cambria Math" panose="02040503050406030204" pitchFamily="18" charset="0"/>
                      </a:rPr>
                      <m:t>𝑛</m:t>
                    </m:r>
                  </m:oMath>
                </a14:m>
                <a:r>
                  <a:rPr lang="zh-CN" altLang="zh-CN" sz="2000" dirty="0">
                    <a:latin typeface="隶书" panose="02010509060101010101" pitchFamily="49" charset="-122"/>
                    <a:ea typeface="隶书" panose="02010509060101010101" pitchFamily="49" charset="-122"/>
                  </a:rPr>
                  <a:t>，则结点</a:t>
                </a:r>
                <a14:m>
                  <m:oMath xmlns:m="http://schemas.openxmlformats.org/officeDocument/2006/math">
                    <m:r>
                      <a:rPr lang="en-US" altLang="zh-CN" sz="2000" i="1">
                        <a:latin typeface="Cambria Math" panose="02040503050406030204" pitchFamily="18" charset="0"/>
                      </a:rPr>
                      <m:t>𝑖</m:t>
                    </m:r>
                  </m:oMath>
                </a14:m>
                <a:r>
                  <a:rPr lang="zh-CN" altLang="zh-CN" sz="2000" dirty="0">
                    <a:latin typeface="隶书" panose="02010509060101010101" pitchFamily="49" charset="-122"/>
                    <a:ea typeface="隶书" panose="02010509060101010101" pitchFamily="49" charset="-122"/>
                  </a:rPr>
                  <a:t>无右孩子；否则</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其右孩子的结点编号为</a:t>
                </a:r>
                <a14:m>
                  <m:oMath xmlns:m="http://schemas.openxmlformats.org/officeDocument/2006/math">
                    <m:r>
                      <a:rPr lang="en-US" altLang="zh-CN" sz="2000">
                        <a:latin typeface="Cambria Math" panose="02040503050406030204" pitchFamily="18" charset="0"/>
                      </a:rPr>
                      <m:t>2</m:t>
                    </m:r>
                    <m:r>
                      <a:rPr lang="en-US" altLang="zh-CN" sz="2000" i="1">
                        <a:latin typeface="Cambria Math" panose="02040503050406030204" pitchFamily="18" charset="0"/>
                      </a:rPr>
                      <m:t>𝑖</m:t>
                    </m:r>
                    <m:r>
                      <a:rPr lang="en-US" altLang="zh-CN" sz="2000" i="1">
                        <a:latin typeface="Cambria Math" panose="02040503050406030204" pitchFamily="18" charset="0"/>
                      </a:rPr>
                      <m:t>+1</m:t>
                    </m:r>
                  </m:oMath>
                </a14:m>
                <a:r>
                  <a:rPr lang="zh-CN" altLang="zh-CN" sz="2000" dirty="0">
                    <a:latin typeface="隶书" panose="02010509060101010101" pitchFamily="49" charset="-122"/>
                    <a:ea typeface="隶书" panose="02010509060101010101" pitchFamily="49" charset="-122"/>
                  </a:rPr>
                  <a:t>。</a:t>
                </a:r>
              </a:p>
              <a:p>
                <a:pPr marL="0" indent="0">
                  <a:buNone/>
                </a:pPr>
                <a:endParaRPr lang="zh-CN" altLang="en-US" sz="20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867" t="-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8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二叉树的存储结构</a:t>
            </a:r>
          </a:p>
        </p:txBody>
      </p:sp>
      <p:sp>
        <p:nvSpPr>
          <p:cNvPr id="3" name="内容占位符 2"/>
          <p:cNvSpPr>
            <a:spLocks noGrp="1"/>
          </p:cNvSpPr>
          <p:nvPr>
            <p:ph sz="quarter" idx="11"/>
          </p:nvPr>
        </p:nvSpPr>
        <p:spPr>
          <a:xfrm>
            <a:off x="0" y="1064124"/>
            <a:ext cx="9108504" cy="3507876"/>
          </a:xfrm>
        </p:spPr>
        <p:txBody>
          <a:bodyPr/>
          <a:lstStyle/>
          <a:p>
            <a:pPr algn="just">
              <a:lnSpc>
                <a:spcPts val="2800"/>
              </a:lnSpc>
            </a:pPr>
            <a:r>
              <a:rPr lang="en-US" altLang="zh-CN" sz="2000" dirty="0">
                <a:solidFill>
                  <a:srgbClr val="C00000"/>
                </a:solidFill>
                <a:latin typeface="隶书" panose="02010509060101010101" pitchFamily="49" charset="-122"/>
                <a:ea typeface="隶书" panose="02010509060101010101" pitchFamily="49" charset="-122"/>
              </a:rPr>
              <a:t>    </a:t>
            </a:r>
            <a:r>
              <a:rPr lang="zh-CN" altLang="zh-CN" sz="2000" dirty="0">
                <a:solidFill>
                  <a:srgbClr val="C00000"/>
                </a:solidFill>
                <a:latin typeface="隶书" panose="02010509060101010101" pitchFamily="49" charset="-122"/>
                <a:ea typeface="隶书" panose="02010509060101010101" pitchFamily="49" charset="-122"/>
              </a:rPr>
              <a:t>二叉树的顺序存储结构</a:t>
            </a:r>
            <a:r>
              <a:rPr lang="zh-CN" altLang="zh-CN" sz="2000" dirty="0">
                <a:latin typeface="隶书" panose="02010509060101010101" pitchFamily="49" charset="-122"/>
                <a:ea typeface="隶书" panose="02010509060101010101" pitchFamily="49" charset="-122"/>
              </a:rPr>
              <a:t>是用一组地址连续的存储单元来存放二叉树的数据元素。二叉树的顺序存储结构类型定义如下：</a:t>
            </a:r>
          </a:p>
          <a:p>
            <a:pPr algn="just">
              <a:lnSpc>
                <a:spcPts val="2800"/>
              </a:lnSpc>
            </a:pPr>
            <a:r>
              <a:rPr lang="en-US" altLang="zh-CN" sz="1800" dirty="0">
                <a:solidFill>
                  <a:srgbClr val="0066FF"/>
                </a:solidFill>
                <a:latin typeface="+mn-ea"/>
                <a:ea typeface="+mn-ea"/>
              </a:rPr>
              <a:t>#define </a:t>
            </a:r>
            <a:r>
              <a:rPr lang="en-US" altLang="zh-CN" sz="1800" dirty="0" err="1">
                <a:solidFill>
                  <a:srgbClr val="0066FF"/>
                </a:solidFill>
                <a:latin typeface="+mn-ea"/>
                <a:ea typeface="+mn-ea"/>
              </a:rPr>
              <a:t>MaxSize</a:t>
            </a:r>
            <a:r>
              <a:rPr lang="en-US" altLang="zh-CN" sz="1800" dirty="0">
                <a:solidFill>
                  <a:srgbClr val="0066FF"/>
                </a:solidFill>
                <a:latin typeface="+mn-ea"/>
                <a:ea typeface="+mn-ea"/>
              </a:rPr>
              <a:t>  100                  //</a:t>
            </a:r>
            <a:r>
              <a:rPr lang="zh-CN" altLang="zh-CN" sz="1800" dirty="0">
                <a:solidFill>
                  <a:srgbClr val="0066FF"/>
                </a:solidFill>
                <a:latin typeface="+mn-ea"/>
                <a:ea typeface="+mn-ea"/>
              </a:rPr>
              <a:t>二叉树的最大存储容量</a:t>
            </a:r>
          </a:p>
          <a:p>
            <a:pPr>
              <a:lnSpc>
                <a:spcPts val="2800"/>
              </a:lnSpc>
            </a:pPr>
            <a:r>
              <a:rPr lang="en-US" altLang="zh-CN" sz="1800" dirty="0" err="1">
                <a:solidFill>
                  <a:srgbClr val="0066FF"/>
                </a:solidFill>
                <a:latin typeface="+mn-ea"/>
                <a:ea typeface="+mn-ea"/>
              </a:rPr>
              <a:t>typedef</a:t>
            </a:r>
            <a:r>
              <a:rPr lang="en-US" altLang="zh-CN" sz="1800" dirty="0">
                <a:solidFill>
                  <a:srgbClr val="0066FF"/>
                </a:solidFill>
                <a:latin typeface="+mn-ea"/>
                <a:ea typeface="+mn-ea"/>
              </a:rPr>
              <a:t> </a:t>
            </a:r>
            <a:r>
              <a:rPr lang="en-US" altLang="zh-CN" sz="1800" dirty="0" err="1">
                <a:solidFill>
                  <a:srgbClr val="0066FF"/>
                </a:solidFill>
                <a:latin typeface="+mn-ea"/>
                <a:ea typeface="+mn-ea"/>
              </a:rPr>
              <a:t>ElemType</a:t>
            </a:r>
            <a:r>
              <a:rPr lang="en-US" altLang="zh-CN" sz="1800" dirty="0">
                <a:solidFill>
                  <a:srgbClr val="0066FF"/>
                </a:solidFill>
                <a:latin typeface="+mn-ea"/>
                <a:ea typeface="+mn-ea"/>
              </a:rPr>
              <a:t> </a:t>
            </a:r>
            <a:r>
              <a:rPr lang="en-US" altLang="zh-CN" sz="1800" dirty="0" err="1">
                <a:solidFill>
                  <a:srgbClr val="0066FF"/>
                </a:solidFill>
                <a:latin typeface="+mn-ea"/>
                <a:ea typeface="+mn-ea"/>
              </a:rPr>
              <a:t>SqBiTree</a:t>
            </a:r>
            <a:r>
              <a:rPr lang="en-US" altLang="zh-CN" sz="1800" dirty="0">
                <a:solidFill>
                  <a:srgbClr val="0066FF"/>
                </a:solidFill>
                <a:latin typeface="+mn-ea"/>
                <a:ea typeface="+mn-ea"/>
              </a:rPr>
              <a:t>[</a:t>
            </a:r>
            <a:r>
              <a:rPr lang="en-US" altLang="zh-CN" sz="1800" dirty="0" err="1">
                <a:solidFill>
                  <a:srgbClr val="0066FF"/>
                </a:solidFill>
                <a:latin typeface="+mn-ea"/>
                <a:ea typeface="+mn-ea"/>
              </a:rPr>
              <a:t>MaxSize</a:t>
            </a:r>
            <a:r>
              <a:rPr lang="en-US" altLang="zh-CN" sz="1800" dirty="0">
                <a:solidFill>
                  <a:srgbClr val="0066FF"/>
                </a:solidFill>
                <a:latin typeface="+mn-ea"/>
                <a:ea typeface="+mn-ea"/>
              </a:rPr>
              <a:t>];   //</a:t>
            </a:r>
            <a:r>
              <a:rPr lang="zh-CN" altLang="zh-CN" sz="1800" dirty="0">
                <a:solidFill>
                  <a:srgbClr val="0066FF"/>
                </a:solidFill>
                <a:latin typeface="+mn-ea"/>
                <a:ea typeface="+mn-ea"/>
              </a:rPr>
              <a:t>用数组存储二叉的数据元素</a:t>
            </a:r>
          </a:p>
          <a:p>
            <a:pPr>
              <a:lnSpc>
                <a:spcPts val="2800"/>
              </a:lnSpc>
            </a:pPr>
            <a:r>
              <a:rPr lang="en-US" altLang="zh-CN" sz="1800" dirty="0" err="1">
                <a:solidFill>
                  <a:srgbClr val="0066FF"/>
                </a:solidFill>
                <a:latin typeface="+mn-ea"/>
                <a:ea typeface="+mn-ea"/>
              </a:rPr>
              <a:t>SqBiTree</a:t>
            </a:r>
            <a:r>
              <a:rPr lang="en-US" altLang="zh-CN" sz="1800" dirty="0">
                <a:solidFill>
                  <a:srgbClr val="0066FF"/>
                </a:solidFill>
                <a:latin typeface="+mn-ea"/>
                <a:ea typeface="+mn-ea"/>
              </a:rPr>
              <a:t> </a:t>
            </a:r>
            <a:r>
              <a:rPr lang="en-US" altLang="zh-CN" sz="1800" dirty="0" err="1">
                <a:solidFill>
                  <a:srgbClr val="0066FF"/>
                </a:solidFill>
                <a:latin typeface="+mn-ea"/>
                <a:ea typeface="+mn-ea"/>
              </a:rPr>
              <a:t>bt</a:t>
            </a:r>
            <a:r>
              <a:rPr lang="en-US" altLang="zh-CN" sz="1800" dirty="0">
                <a:solidFill>
                  <a:srgbClr val="0066FF"/>
                </a:solidFill>
                <a:latin typeface="+mn-ea"/>
                <a:ea typeface="+mn-ea"/>
              </a:rPr>
              <a:t>;</a:t>
            </a:r>
            <a:endParaRPr lang="zh-CN" altLang="zh-CN" sz="1800" dirty="0">
              <a:solidFill>
                <a:srgbClr val="0066FF"/>
              </a:solidFill>
              <a:latin typeface="+mn-ea"/>
              <a:ea typeface="+mn-ea"/>
            </a:endParaRPr>
          </a:p>
          <a:p>
            <a:endParaRPr lang="zh-CN" altLang="en-US" dirty="0"/>
          </a:p>
        </p:txBody>
      </p:sp>
    </p:spTree>
    <p:extLst>
      <p:ext uri="{BB962C8B-B14F-4D97-AF65-F5344CB8AC3E}">
        <p14:creationId xmlns:p14="http://schemas.microsoft.com/office/powerpoint/2010/main" val="225021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完全二叉树的顺序存储</a:t>
            </a:r>
          </a:p>
        </p:txBody>
      </p:sp>
      <p:sp>
        <p:nvSpPr>
          <p:cNvPr id="3" name="内容占位符 2"/>
          <p:cNvSpPr>
            <a:spLocks noGrp="1"/>
          </p:cNvSpPr>
          <p:nvPr>
            <p:ph sz="quarter" idx="11"/>
          </p:nvPr>
        </p:nvSpPr>
        <p:spPr>
          <a:xfrm>
            <a:off x="0" y="771550"/>
            <a:ext cx="5652120" cy="3507876"/>
          </a:xfrm>
        </p:spPr>
        <p:txBody>
          <a:bodyPr/>
          <a:lstStyle/>
          <a:p>
            <a:pPr algn="just">
              <a:lnSpc>
                <a:spcPts val="2800"/>
              </a:lnSpc>
            </a:pPr>
            <a:r>
              <a:rPr lang="zh-CN" altLang="en-US" sz="1800" dirty="0">
                <a:latin typeface="隶书" panose="02010509060101010101" pitchFamily="49" charset="-122"/>
                <a:ea typeface="隶书" panose="02010509060101010101" pitchFamily="49" charset="-122"/>
              </a:rPr>
              <a:t>    在用数组存储二叉树时</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必须确定树中各数据元素的存放次序</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使各数据元素的相应位 置反映出数据元素之间的逻辑关系用一组地址连续的存储单元依次自上而下、自左向右地存储完全二叉树上的结点元素</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由二叉树的性质</a:t>
            </a:r>
            <a:r>
              <a:rPr lang="en-US" altLang="zh-CN" sz="1800" dirty="0">
                <a:latin typeface="隶书" panose="02010509060101010101" pitchFamily="49" charset="-122"/>
                <a:ea typeface="隶书" panose="02010509060101010101" pitchFamily="49" charset="-122"/>
              </a:rPr>
              <a:t>5</a:t>
            </a:r>
            <a:r>
              <a:rPr lang="zh-CN" altLang="en-US" sz="1800" dirty="0">
                <a:latin typeface="隶书" panose="02010509060101010101" pitchFamily="49" charset="-122"/>
                <a:ea typeface="隶书" panose="02010509060101010101" pitchFamily="49" charset="-122"/>
              </a:rPr>
              <a:t>可知</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对于完全二叉树</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若已知结点的编号</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则可以推算出它的双亲结点和孩子结点的编号</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只需将完全二叉树的各结点按照编号的次序</a:t>
            </a:r>
            <a:r>
              <a:rPr lang="en-US" altLang="zh-CN" sz="1800" dirty="0">
                <a:latin typeface="隶书" panose="02010509060101010101" pitchFamily="49" charset="-122"/>
                <a:ea typeface="隶书" panose="02010509060101010101" pitchFamily="49" charset="-122"/>
              </a:rPr>
              <a:t>1~n</a:t>
            </a:r>
            <a:r>
              <a:rPr lang="zh-CN" altLang="en-US" sz="1800" dirty="0">
                <a:latin typeface="隶书" panose="02010509060101010101" pitchFamily="49" charset="-122"/>
                <a:ea typeface="隶书" panose="02010509060101010101" pitchFamily="49" charset="-122"/>
              </a:rPr>
              <a:t>依次存储到数组对应下标为 </a:t>
            </a:r>
            <a:r>
              <a:rPr lang="en-US" altLang="zh-CN" sz="1800" dirty="0">
                <a:latin typeface="隶书" panose="02010509060101010101" pitchFamily="49" charset="-122"/>
                <a:ea typeface="隶书" panose="02010509060101010101" pitchFamily="49" charset="-122"/>
              </a:rPr>
              <a:t>0~(n-1)</a:t>
            </a:r>
            <a:r>
              <a:rPr lang="zh-CN" altLang="en-US" sz="1800" dirty="0">
                <a:latin typeface="隶书" panose="02010509060101010101" pitchFamily="49" charset="-122"/>
                <a:ea typeface="隶书" panose="02010509060101010101" pitchFamily="49" charset="-122"/>
              </a:rPr>
              <a:t>的位置</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就很容易根据结点在数组中存储的位置</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计算出它的双亲结点和孩子结点的存储位置。完全二叉树的顺序存储结构示意如图所示。</a:t>
            </a:r>
          </a:p>
        </p:txBody>
      </p:sp>
      <p:pic>
        <p:nvPicPr>
          <p:cNvPr id="4" name="图片 3"/>
          <p:cNvPicPr>
            <a:picLocks noChangeAspect="1"/>
          </p:cNvPicPr>
          <p:nvPr/>
        </p:nvPicPr>
        <p:blipFill>
          <a:blip r:embed="rId2"/>
          <a:stretch>
            <a:fillRect/>
          </a:stretch>
        </p:blipFill>
        <p:spPr>
          <a:xfrm>
            <a:off x="6012160" y="555526"/>
            <a:ext cx="2894786" cy="2100755"/>
          </a:xfrm>
          <a:prstGeom prst="rect">
            <a:avLst/>
          </a:prstGeom>
        </p:spPr>
      </p:pic>
      <p:pic>
        <p:nvPicPr>
          <p:cNvPr id="8" name="图片 7"/>
          <p:cNvPicPr>
            <a:picLocks noChangeAspect="1"/>
          </p:cNvPicPr>
          <p:nvPr/>
        </p:nvPicPr>
        <p:blipFill>
          <a:blip r:embed="rId3"/>
          <a:stretch>
            <a:fillRect/>
          </a:stretch>
        </p:blipFill>
        <p:spPr>
          <a:xfrm>
            <a:off x="6156176" y="3147814"/>
            <a:ext cx="2622680" cy="648072"/>
          </a:xfrm>
          <a:prstGeom prst="rect">
            <a:avLst/>
          </a:prstGeom>
        </p:spPr>
      </p:pic>
    </p:spTree>
    <p:extLst>
      <p:ext uri="{BB962C8B-B14F-4D97-AF65-F5344CB8AC3E}">
        <p14:creationId xmlns:p14="http://schemas.microsoft.com/office/powerpoint/2010/main" val="258047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一般二叉树的存储结构</a:t>
            </a:r>
          </a:p>
        </p:txBody>
      </p:sp>
      <p:sp>
        <p:nvSpPr>
          <p:cNvPr id="3" name="内容占位符 2"/>
          <p:cNvSpPr>
            <a:spLocks noGrp="1"/>
          </p:cNvSpPr>
          <p:nvPr>
            <p:ph sz="quarter" idx="11"/>
          </p:nvPr>
        </p:nvSpPr>
        <p:spPr>
          <a:xfrm>
            <a:off x="9836" y="843558"/>
            <a:ext cx="9144000" cy="3507876"/>
          </a:xfrm>
        </p:spPr>
        <p:txBody>
          <a:bodyPr/>
          <a:lstStyle/>
          <a:p>
            <a:r>
              <a:rPr lang="zh-CN" altLang="zh-CN" sz="2000" dirty="0">
                <a:latin typeface="隶书" panose="02010509060101010101" pitchFamily="49" charset="-122"/>
                <a:ea typeface="隶书" panose="02010509060101010101" pitchFamily="49" charset="-122"/>
              </a:rPr>
              <a:t>对于图</a:t>
            </a:r>
            <a:r>
              <a:rPr lang="en-US" altLang="zh-CN" sz="2000" dirty="0">
                <a:latin typeface="隶书" panose="02010509060101010101" pitchFamily="49" charset="-122"/>
                <a:ea typeface="隶书" panose="02010509060101010101" pitchFamily="49" charset="-122"/>
              </a:rPr>
              <a:t>(a)</a:t>
            </a:r>
            <a:r>
              <a:rPr lang="zh-CN" altLang="zh-CN" sz="2000" dirty="0">
                <a:latin typeface="隶书" panose="02010509060101010101" pitchFamily="49" charset="-122"/>
                <a:ea typeface="隶书" panose="02010509060101010101" pitchFamily="49" charset="-122"/>
              </a:rPr>
              <a:t>所示的一般二叉树，在采用顺序存储时，应采用完全二叉树的编号方式，没有编号的结点在对应的位置上用</a:t>
            </a:r>
            <a:r>
              <a:rPr lang="en-US" altLang="zh-CN"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表示。其存储结构如图</a:t>
            </a:r>
            <a:r>
              <a:rPr lang="en-US" altLang="zh-CN" sz="2000" dirty="0">
                <a:latin typeface="隶书" panose="02010509060101010101" pitchFamily="49" charset="-122"/>
                <a:ea typeface="隶书" panose="02010509060101010101" pitchFamily="49" charset="-122"/>
              </a:rPr>
              <a:t>(b)</a:t>
            </a:r>
            <a:r>
              <a:rPr lang="zh-CN" altLang="zh-CN" sz="2000" dirty="0">
                <a:latin typeface="隶书" panose="02010509060101010101" pitchFamily="49" charset="-122"/>
                <a:ea typeface="隶书" panose="02010509060101010101" pitchFamily="49" charset="-122"/>
              </a:rPr>
              <a:t>所示。</a:t>
            </a:r>
          </a:p>
          <a:p>
            <a:endParaRPr lang="zh-CN" altLang="en-US" dirty="0"/>
          </a:p>
        </p:txBody>
      </p:sp>
      <p:pic>
        <p:nvPicPr>
          <p:cNvPr id="4" name="图片 3"/>
          <p:cNvPicPr>
            <a:picLocks noChangeAspect="1"/>
          </p:cNvPicPr>
          <p:nvPr/>
        </p:nvPicPr>
        <p:blipFill>
          <a:blip r:embed="rId2"/>
          <a:stretch>
            <a:fillRect/>
          </a:stretch>
        </p:blipFill>
        <p:spPr>
          <a:xfrm>
            <a:off x="3851920" y="2250679"/>
            <a:ext cx="5027786" cy="2100755"/>
          </a:xfrm>
          <a:prstGeom prst="rect">
            <a:avLst/>
          </a:prstGeom>
        </p:spPr>
      </p:pic>
      <p:sp>
        <p:nvSpPr>
          <p:cNvPr id="5" name="文本框 4"/>
          <p:cNvSpPr txBox="1"/>
          <p:nvPr/>
        </p:nvSpPr>
        <p:spPr>
          <a:xfrm>
            <a:off x="107504" y="2283718"/>
            <a:ext cx="3528392" cy="338554"/>
          </a:xfrm>
          <a:prstGeom prst="rect">
            <a:avLst/>
          </a:prstGeom>
          <a:noFill/>
        </p:spPr>
        <p:txBody>
          <a:bodyPr wrap="square" rtlCol="0">
            <a:spAutoFit/>
          </a:bodyPr>
          <a:lstStyle/>
          <a:p>
            <a:pPr algn="just"/>
            <a:r>
              <a:rPr lang="en-US" altLang="zh-CN" sz="1600" dirty="0">
                <a:solidFill>
                  <a:srgbClr val="0066FF"/>
                </a:solidFill>
                <a:latin typeface="隶书" panose="02010509060101010101" pitchFamily="49" charset="-122"/>
                <a:ea typeface="隶书" panose="020105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30406" y="993866"/>
                <a:ext cx="9001000" cy="1205266"/>
              </a:xfrm>
              <a:prstGeom prst="rect">
                <a:avLst/>
              </a:prstGeom>
              <a:solidFill>
                <a:schemeClr val="bg1">
                  <a:lumMod val="75000"/>
                </a:schemeClr>
              </a:solidFill>
            </p:spPr>
            <p:txBody>
              <a:bodyPr wrap="square" rtlCol="0">
                <a:spAutoFit/>
              </a:bodyPr>
              <a:lstStyle/>
              <a:p>
                <a:pPr algn="just"/>
                <a:r>
                  <a:rPr lang="en-US" altLang="zh-CN" dirty="0">
                    <a:solidFill>
                      <a:srgbClr val="0066FF"/>
                    </a:solidFill>
                    <a:latin typeface="隶书" panose="02010509060101010101" pitchFamily="49" charset="-122"/>
                    <a:ea typeface="隶书" panose="02010509060101010101" pitchFamily="49" charset="-122"/>
                  </a:rPr>
                  <a:t>     </a:t>
                </a:r>
                <a:r>
                  <a:rPr lang="zh-CN" altLang="zh-CN" dirty="0">
                    <a:solidFill>
                      <a:srgbClr val="0066FF"/>
                    </a:solidFill>
                    <a:latin typeface="隶书" panose="02010509060101010101" pitchFamily="49" charset="-122"/>
                    <a:ea typeface="隶书" panose="02010509060101010101" pitchFamily="49" charset="-122"/>
                  </a:rPr>
                  <a:t>由此可见，对于完全二叉树而言，采用顺序存储结构方式是十分合理的，它能够充分利用存储空间，但对于一般的二叉树而言，这种存储方式必然会造成大量空间浪费。因为，在最坏的情况下，一棵深度为</a:t>
                </a:r>
                <a14:m>
                  <m:oMath xmlns:m="http://schemas.openxmlformats.org/officeDocument/2006/math">
                    <m:r>
                      <a:rPr lang="en-US" altLang="zh-CN" i="1">
                        <a:solidFill>
                          <a:srgbClr val="0066FF"/>
                        </a:solidFill>
                        <a:latin typeface="Cambria Math" panose="02040503050406030204" pitchFamily="18" charset="0"/>
                      </a:rPr>
                      <m:t>𝑘</m:t>
                    </m:r>
                  </m:oMath>
                </a14:m>
                <a:r>
                  <a:rPr lang="zh-CN" altLang="zh-CN" dirty="0">
                    <a:solidFill>
                      <a:srgbClr val="0066FF"/>
                    </a:solidFill>
                    <a:latin typeface="隶书" panose="02010509060101010101" pitchFamily="49" charset="-122"/>
                    <a:ea typeface="隶书" panose="02010509060101010101" pitchFamily="49" charset="-122"/>
                  </a:rPr>
                  <a:t>且只有</a:t>
                </a:r>
                <a14:m>
                  <m:oMath xmlns:m="http://schemas.openxmlformats.org/officeDocument/2006/math">
                    <m:r>
                      <a:rPr lang="en-US" altLang="zh-CN" i="1">
                        <a:solidFill>
                          <a:srgbClr val="0066FF"/>
                        </a:solidFill>
                        <a:latin typeface="Cambria Math" panose="02040503050406030204" pitchFamily="18" charset="0"/>
                      </a:rPr>
                      <m:t>𝑘</m:t>
                    </m:r>
                  </m:oMath>
                </a14:m>
                <a:r>
                  <a:rPr lang="zh-CN" altLang="zh-CN" dirty="0">
                    <a:solidFill>
                      <a:srgbClr val="0066FF"/>
                    </a:solidFill>
                    <a:latin typeface="隶书" panose="02010509060101010101" pitchFamily="49" charset="-122"/>
                    <a:ea typeface="隶书" panose="02010509060101010101" pitchFamily="49" charset="-122"/>
                  </a:rPr>
                  <a:t>个结点的单分支二叉树，却需要长度为</a:t>
                </a:r>
                <a14:m>
                  <m:oMath xmlns:m="http://schemas.openxmlformats.org/officeDocument/2006/math">
                    <m:sSup>
                      <m:sSupPr>
                        <m:ctrlPr>
                          <a:rPr lang="zh-CN" altLang="zh-CN" i="1">
                            <a:solidFill>
                              <a:srgbClr val="0066FF"/>
                            </a:solidFill>
                            <a:latin typeface="Cambria Math" panose="02040503050406030204" pitchFamily="18" charset="0"/>
                          </a:rPr>
                        </m:ctrlPr>
                      </m:sSupPr>
                      <m:e>
                        <m:r>
                          <a:rPr lang="en-US" altLang="zh-CN" i="1">
                            <a:solidFill>
                              <a:srgbClr val="0066FF"/>
                            </a:solidFill>
                            <a:latin typeface="Cambria Math" panose="02040503050406030204" pitchFamily="18" charset="0"/>
                          </a:rPr>
                          <m:t>2</m:t>
                        </m:r>
                      </m:e>
                      <m:sup>
                        <m:r>
                          <a:rPr lang="en-US" altLang="zh-CN" i="1">
                            <a:solidFill>
                              <a:srgbClr val="0066FF"/>
                            </a:solidFill>
                            <a:latin typeface="Cambria Math" panose="02040503050406030204" pitchFamily="18" charset="0"/>
                          </a:rPr>
                          <m:t>𝑘</m:t>
                        </m:r>
                      </m:sup>
                    </m:sSup>
                    <m:r>
                      <a:rPr lang="en-US" altLang="zh-CN" i="1">
                        <a:solidFill>
                          <a:srgbClr val="0066FF"/>
                        </a:solidFill>
                        <a:latin typeface="Cambria Math" panose="02040503050406030204" pitchFamily="18" charset="0"/>
                      </a:rPr>
                      <m:t>−1</m:t>
                    </m:r>
                  </m:oMath>
                </a14:m>
                <a:r>
                  <a:rPr lang="zh-CN" altLang="zh-CN" dirty="0">
                    <a:solidFill>
                      <a:srgbClr val="0066FF"/>
                    </a:solidFill>
                    <a:latin typeface="隶书" panose="02010509060101010101" pitchFamily="49" charset="-122"/>
                    <a:ea typeface="隶书" panose="02010509060101010101" pitchFamily="49" charset="-122"/>
                  </a:rPr>
                  <a:t>的一维数组来存储。因此，对于一般的二叉树常采用下面介绍的链式存储方式。</a:t>
                </a:r>
              </a:p>
            </p:txBody>
          </p:sp>
        </mc:Choice>
        <mc:Fallback xmlns="">
          <p:sp>
            <p:nvSpPr>
              <p:cNvPr id="6" name="文本框 5"/>
              <p:cNvSpPr txBox="1">
                <a:spLocks noRot="1" noChangeAspect="1" noMove="1" noResize="1" noEditPoints="1" noAdjustHandles="1" noChangeArrowheads="1" noChangeShapeType="1" noTextEdit="1"/>
              </p:cNvSpPr>
              <p:nvPr/>
            </p:nvSpPr>
            <p:spPr>
              <a:xfrm>
                <a:off x="130406" y="993866"/>
                <a:ext cx="9001000" cy="1205266"/>
              </a:xfrm>
              <a:prstGeom prst="rect">
                <a:avLst/>
              </a:prstGeom>
              <a:blipFill rotWithShape="0">
                <a:blip r:embed="rId3"/>
                <a:stretch>
                  <a:fillRect l="-542" t="-2525" r="-542" b="-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194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二叉树的链式存储结构</a:t>
            </a:r>
          </a:p>
        </p:txBody>
      </p:sp>
      <p:sp>
        <p:nvSpPr>
          <p:cNvPr id="3" name="内容占位符 2"/>
          <p:cNvSpPr>
            <a:spLocks noGrp="1"/>
          </p:cNvSpPr>
          <p:nvPr>
            <p:ph sz="quarter" idx="11"/>
          </p:nvPr>
        </p:nvSpPr>
        <p:spPr>
          <a:xfrm>
            <a:off x="0" y="843558"/>
            <a:ext cx="9144000" cy="3507876"/>
          </a:xfrm>
        </p:spPr>
        <p:txBody>
          <a:bodyPr/>
          <a:lstStyle/>
          <a:p>
            <a:pPr>
              <a:lnSpc>
                <a:spcPts val="2800"/>
              </a:lnSpc>
            </a:pPr>
            <a:r>
              <a:rPr lang="zh-CN" altLang="en-US" sz="2000" dirty="0">
                <a:latin typeface="隶书" panose="02010509060101010101" pitchFamily="49" charset="-122"/>
                <a:ea typeface="隶书" panose="02010509060101010101" pitchFamily="49" charset="-122"/>
              </a:rPr>
              <a:t>  链式存储结构能够克服用顺序存储方式存放一般二叉树的缺点。在实际应用中</a:t>
            </a:r>
            <a:r>
              <a:rPr lang="en-US" altLang="zh-CN" sz="2000" dirty="0">
                <a:latin typeface="隶书" panose="02010509060101010101" pitchFamily="49" charset="-122"/>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二叉树一般采用链式存储结构。根据二叉树的定义</a:t>
            </a:r>
            <a:r>
              <a:rPr lang="en-US" altLang="zh-CN" sz="2000" dirty="0">
                <a:latin typeface="隶书" panose="02010509060101010101" pitchFamily="49" charset="-122"/>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二叉树的每个结点可以有两个分支</a:t>
            </a:r>
            <a:r>
              <a:rPr lang="en-US" altLang="zh-CN" sz="2000" dirty="0">
                <a:latin typeface="隶书" panose="02010509060101010101" pitchFamily="49" charset="-122"/>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分别指向结点的左子树和右子树。 在二叉树中</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标准存储方式的结点结构如图所示。</a:t>
            </a:r>
          </a:p>
        </p:txBody>
      </p:sp>
      <p:graphicFrame>
        <p:nvGraphicFramePr>
          <p:cNvPr id="5" name="表格 4"/>
          <p:cNvGraphicFramePr>
            <a:graphicFrameLocks noGrp="1"/>
          </p:cNvGraphicFramePr>
          <p:nvPr>
            <p:extLst>
              <p:ext uri="{D42A27DB-BD31-4B8C-83A1-F6EECF244321}">
                <p14:modId xmlns:p14="http://schemas.microsoft.com/office/powerpoint/2010/main" val="2012197840"/>
              </p:ext>
            </p:extLst>
          </p:nvPr>
        </p:nvGraphicFramePr>
        <p:xfrm>
          <a:off x="1619672" y="2931790"/>
          <a:ext cx="6096000" cy="370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xmlns="" val="10000"/>
                  </a:ext>
                </a:extLst>
              </a:tr>
            </a:tbl>
          </a:graphicData>
        </a:graphic>
      </p:graphicFrame>
      <p:pic>
        <p:nvPicPr>
          <p:cNvPr id="6" name="图片 5"/>
          <p:cNvPicPr>
            <a:picLocks noChangeAspect="1"/>
          </p:cNvPicPr>
          <p:nvPr/>
        </p:nvPicPr>
        <p:blipFill>
          <a:blip r:embed="rId2"/>
          <a:stretch>
            <a:fillRect/>
          </a:stretch>
        </p:blipFill>
        <p:spPr>
          <a:xfrm>
            <a:off x="2207203" y="2414119"/>
            <a:ext cx="4729594" cy="67565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9756" y="3302630"/>
                <a:ext cx="8964488" cy="1754326"/>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其中，</a:t>
                </a:r>
                <a14:m>
                  <m:oMath xmlns:m="http://schemas.openxmlformats.org/officeDocument/2006/math">
                    <m:r>
                      <m:rPr>
                        <m:sty m:val="p"/>
                      </m:rPr>
                      <a:rPr lang="en-US" altLang="zh-CN">
                        <a:latin typeface="Cambria Math" panose="02040503050406030204" pitchFamily="18" charset="0"/>
                      </a:rPr>
                      <m:t>data</m:t>
                    </m:r>
                  </m:oMath>
                </a14:m>
                <a:r>
                  <a:rPr lang="zh-CN" altLang="zh-CN" dirty="0">
                    <a:latin typeface="隶书" panose="02010509060101010101" pitchFamily="49" charset="-122"/>
                    <a:ea typeface="隶书" panose="02010509060101010101" pitchFamily="49" charset="-122"/>
                  </a:rPr>
                  <a:t>表示数据域，用来存放数据元素信息；</a:t>
                </a:r>
                <a:endParaRPr lang="en-US" altLang="zh-CN" dirty="0"/>
              </a:p>
              <a:p>
                <a14:m>
                  <m:oMath xmlns:m="http://schemas.openxmlformats.org/officeDocument/2006/math">
                    <m:r>
                      <a:rPr lang="en-US" altLang="zh-CN" b="0" i="0" smtClean="0">
                        <a:latin typeface="Cambria Math" panose="02040503050406030204" pitchFamily="18" charset="0"/>
                      </a:rPr>
                      <m:t>       </m:t>
                    </m:r>
                    <m:r>
                      <m:rPr>
                        <m:sty m:val="p"/>
                      </m:rPr>
                      <a:rPr lang="en-US" altLang="zh-CN">
                        <a:latin typeface="Cambria Math" panose="02040503050406030204" pitchFamily="18" charset="0"/>
                      </a:rPr>
                      <m:t>lchild</m:t>
                    </m:r>
                  </m:oMath>
                </a14:m>
                <a:r>
                  <a:rPr lang="zh-CN" altLang="zh-CN" dirty="0">
                    <a:latin typeface="隶书" panose="02010509060101010101" pitchFamily="49" charset="-122"/>
                    <a:ea typeface="隶书" panose="02010509060101010101" pitchFamily="49" charset="-122"/>
                  </a:rPr>
                  <a:t>表示左指针域，用来存放指向左孩子的指针，当左孩子不存在时为空指针；</a:t>
                </a:r>
                <a:endParaRPr lang="en-US" altLang="zh-CN" dirty="0">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14:m>
                  <m:oMath xmlns:m="http://schemas.openxmlformats.org/officeDocument/2006/math">
                    <m:r>
                      <a:rPr lang="en-US" altLang="zh-CN" b="0" i="0" smtClean="0">
                        <a:latin typeface="Cambria Math" panose="02040503050406030204" pitchFamily="18" charset="0"/>
                      </a:rPr>
                      <m:t>      </m:t>
                    </m:r>
                    <m:r>
                      <m:rPr>
                        <m:sty m:val="p"/>
                      </m:rPr>
                      <a:rPr lang="en-US" altLang="zh-CN">
                        <a:latin typeface="Cambria Math" panose="02040503050406030204" pitchFamily="18" charset="0"/>
                      </a:rPr>
                      <m:t>rchild</m:t>
                    </m:r>
                  </m:oMath>
                </a14:m>
                <a:r>
                  <a:rPr lang="zh-CN" altLang="zh-CN" dirty="0">
                    <a:latin typeface="隶书" panose="02010509060101010101" pitchFamily="49" charset="-122"/>
                    <a:ea typeface="隶书" panose="02010509060101010101" pitchFamily="49" charset="-122"/>
                  </a:rPr>
                  <a:t>表示右指针域，用来存放指向右孩子的指针，当右孩子不存在时为空指针。</a:t>
                </a:r>
                <a:endParaRPr lang="en-US" altLang="zh-CN" dirty="0">
                  <a:latin typeface="隶书" panose="02010509060101010101" pitchFamily="49" charset="-122"/>
                  <a:ea typeface="隶书" panose="02010509060101010101" pitchFamily="49" charset="-122"/>
                </a:endParaRPr>
              </a:p>
              <a:p>
                <a:endParaRPr lang="en-US" altLang="zh-CN" dirty="0">
                  <a:latin typeface="隶书" panose="02010509060101010101" pitchFamily="49" charset="-122"/>
                  <a:ea typeface="隶书" panose="02010509060101010101" pitchFamily="49" charset="-122"/>
                </a:endParaRPr>
              </a:p>
              <a:p>
                <a:r>
                  <a:rPr lang="en-US" altLang="zh-CN" dirty="0">
                    <a:latin typeface="隶书" panose="02010509060101010101" pitchFamily="49" charset="-122"/>
                    <a:ea typeface="隶书" panose="02010509060101010101" pitchFamily="49" charset="-122"/>
                  </a:rPr>
                  <a:t>   </a:t>
                </a:r>
                <a:r>
                  <a:rPr lang="zh-CN" altLang="zh-CN" dirty="0">
                    <a:solidFill>
                      <a:srgbClr val="C00000"/>
                    </a:solidFill>
                    <a:latin typeface="隶书" panose="02010509060101010101" pitchFamily="49" charset="-122"/>
                    <a:ea typeface="隶书" panose="02010509060101010101" pitchFamily="49" charset="-122"/>
                  </a:rPr>
                  <a:t>这种链式存储结构通常称为二叉链表。</a:t>
                </a:r>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9756" y="3302630"/>
                <a:ext cx="8964488" cy="1754326"/>
              </a:xfrm>
              <a:prstGeom prst="rect">
                <a:avLst/>
              </a:prstGeom>
              <a:blipFill rotWithShape="0">
                <a:blip r:embed="rId3"/>
                <a:stretch>
                  <a:fillRect t="-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827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xmlns="" id="{FFAD9700-DB11-4E0F-B2A4-45318913563D}"/>
              </a:ext>
            </a:extLst>
          </p:cNvPr>
          <p:cNvSpPr>
            <a:spLocks noGrp="1"/>
          </p:cNvSpPr>
          <p:nvPr>
            <p:ph type="body" sz="quarter" idx="10"/>
          </p:nvPr>
        </p:nvSpPr>
        <p:spPr/>
        <p:txBody>
          <a:bodyPr/>
          <a:lstStyle/>
          <a:p>
            <a:r>
              <a:rPr lang="zh-CN" altLang="en-US" dirty="0"/>
              <a:t>树</a:t>
            </a:r>
          </a:p>
        </p:txBody>
      </p:sp>
      <p:sp>
        <p:nvSpPr>
          <p:cNvPr id="9" name="文本占位符 8">
            <a:extLst>
              <a:ext uri="{FF2B5EF4-FFF2-40B4-BE49-F238E27FC236}">
                <a16:creationId xmlns:a16="http://schemas.microsoft.com/office/drawing/2014/main" xmlns="" id="{420944B0-40AA-49C4-881C-8A607B8FAF9B}"/>
              </a:ext>
            </a:extLst>
          </p:cNvPr>
          <p:cNvSpPr>
            <a:spLocks noGrp="1"/>
          </p:cNvSpPr>
          <p:nvPr>
            <p:ph type="body" sz="quarter" idx="11"/>
          </p:nvPr>
        </p:nvSpPr>
        <p:spPr/>
        <p:txBody>
          <a:bodyPr/>
          <a:lstStyle/>
          <a:p>
            <a:r>
              <a:rPr lang="zh-CN" altLang="en-US" dirty="0"/>
              <a:t>二叉树</a:t>
            </a:r>
          </a:p>
        </p:txBody>
      </p:sp>
      <p:sp>
        <p:nvSpPr>
          <p:cNvPr id="10" name="文本占位符 9">
            <a:extLst>
              <a:ext uri="{FF2B5EF4-FFF2-40B4-BE49-F238E27FC236}">
                <a16:creationId xmlns:a16="http://schemas.microsoft.com/office/drawing/2014/main" xmlns="" id="{B7714857-3770-46E8-B6B9-3330EE43AAFC}"/>
              </a:ext>
            </a:extLst>
          </p:cNvPr>
          <p:cNvSpPr>
            <a:spLocks noGrp="1"/>
          </p:cNvSpPr>
          <p:nvPr>
            <p:ph type="body" sz="quarter" idx="12"/>
          </p:nvPr>
        </p:nvSpPr>
        <p:spPr/>
        <p:txBody>
          <a:bodyPr/>
          <a:lstStyle/>
          <a:p>
            <a:r>
              <a:rPr lang="zh-CN" altLang="en-US" dirty="0"/>
              <a:t>二叉树的类定义及其实现</a:t>
            </a:r>
          </a:p>
        </p:txBody>
      </p:sp>
      <p:sp>
        <p:nvSpPr>
          <p:cNvPr id="11" name="文本占位符 10">
            <a:extLst>
              <a:ext uri="{FF2B5EF4-FFF2-40B4-BE49-F238E27FC236}">
                <a16:creationId xmlns:a16="http://schemas.microsoft.com/office/drawing/2014/main" xmlns="" id="{77AFA5DD-0350-4F52-9CFA-5746D57EEA1C}"/>
              </a:ext>
            </a:extLst>
          </p:cNvPr>
          <p:cNvSpPr>
            <a:spLocks noGrp="1"/>
          </p:cNvSpPr>
          <p:nvPr>
            <p:ph type="body" sz="quarter" idx="13"/>
          </p:nvPr>
        </p:nvSpPr>
        <p:spPr/>
        <p:txBody>
          <a:bodyPr/>
          <a:lstStyle/>
          <a:p>
            <a:r>
              <a:rPr lang="zh-CN" altLang="en-US" dirty="0"/>
              <a:t>二叉树的遍历</a:t>
            </a:r>
          </a:p>
        </p:txBody>
      </p:sp>
      <p:sp>
        <p:nvSpPr>
          <p:cNvPr id="12" name="文本占位符 11">
            <a:extLst>
              <a:ext uri="{FF2B5EF4-FFF2-40B4-BE49-F238E27FC236}">
                <a16:creationId xmlns:a16="http://schemas.microsoft.com/office/drawing/2014/main" xmlns="" id="{5B294D9E-55F3-43E8-A8DD-C28F3E5F2EBF}"/>
              </a:ext>
            </a:extLst>
          </p:cNvPr>
          <p:cNvSpPr>
            <a:spLocks noGrp="1"/>
          </p:cNvSpPr>
          <p:nvPr>
            <p:ph type="body" sz="quarter" idx="14"/>
          </p:nvPr>
        </p:nvSpPr>
        <p:spPr/>
        <p:txBody>
          <a:bodyPr/>
          <a:lstStyle/>
          <a:p>
            <a:r>
              <a:rPr lang="zh-CN" altLang="en-US" dirty="0"/>
              <a:t>线索二叉树</a:t>
            </a:r>
          </a:p>
        </p:txBody>
      </p:sp>
      <p:sp>
        <p:nvSpPr>
          <p:cNvPr id="13" name="文本占位符 12">
            <a:extLst>
              <a:ext uri="{FF2B5EF4-FFF2-40B4-BE49-F238E27FC236}">
                <a16:creationId xmlns:a16="http://schemas.microsoft.com/office/drawing/2014/main" xmlns="" id="{40E459B6-1D1B-4E33-9668-44F96008306C}"/>
              </a:ext>
            </a:extLst>
          </p:cNvPr>
          <p:cNvSpPr>
            <a:spLocks noGrp="1"/>
          </p:cNvSpPr>
          <p:nvPr>
            <p:ph type="body" sz="quarter" idx="15"/>
          </p:nvPr>
        </p:nvSpPr>
        <p:spPr/>
        <p:txBody>
          <a:bodyPr/>
          <a:lstStyle/>
          <a:p>
            <a:r>
              <a:rPr lang="zh-CN" altLang="en-US" dirty="0"/>
              <a:t>树和森林</a:t>
            </a:r>
          </a:p>
        </p:txBody>
      </p:sp>
      <p:sp>
        <p:nvSpPr>
          <p:cNvPr id="14" name="文本占位符 13">
            <a:extLst>
              <a:ext uri="{FF2B5EF4-FFF2-40B4-BE49-F238E27FC236}">
                <a16:creationId xmlns:a16="http://schemas.microsoft.com/office/drawing/2014/main" xmlns="" id="{8B359CB5-E723-4715-A10E-5D2C4BE1D6D4}"/>
              </a:ext>
            </a:extLst>
          </p:cNvPr>
          <p:cNvSpPr>
            <a:spLocks noGrp="1"/>
          </p:cNvSpPr>
          <p:nvPr>
            <p:ph type="body" sz="quarter" idx="16"/>
          </p:nvPr>
        </p:nvSpPr>
        <p:spPr/>
        <p:txBody>
          <a:bodyPr/>
          <a:lstStyle/>
          <a:p>
            <a:r>
              <a:rPr lang="zh-CN" altLang="en-US" dirty="0"/>
              <a:t>哈夫曼树及其应用</a:t>
            </a:r>
          </a:p>
        </p:txBody>
      </p:sp>
    </p:spTree>
    <p:extLst>
      <p:ext uri="{BB962C8B-B14F-4D97-AF65-F5344CB8AC3E}">
        <p14:creationId xmlns:p14="http://schemas.microsoft.com/office/powerpoint/2010/main" val="355193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二叉树的链式存储结构</a:t>
            </a:r>
          </a:p>
          <a:p>
            <a:endParaRPr lang="zh-CN" altLang="en-US" dirty="0"/>
          </a:p>
        </p:txBody>
      </p:sp>
      <p:sp>
        <p:nvSpPr>
          <p:cNvPr id="3" name="内容占位符 2"/>
          <p:cNvSpPr>
            <a:spLocks noGrp="1"/>
          </p:cNvSpPr>
          <p:nvPr>
            <p:ph sz="quarter" idx="11"/>
          </p:nvPr>
        </p:nvSpPr>
        <p:spPr>
          <a:xfrm>
            <a:off x="179512" y="843558"/>
            <a:ext cx="5040560" cy="3507876"/>
          </a:xfrm>
        </p:spPr>
        <p:txBody>
          <a:bodyPr/>
          <a:lstStyle/>
          <a:p>
            <a:pPr marL="0" indent="0">
              <a:lnSpc>
                <a:spcPts val="2700"/>
              </a:lnSpc>
              <a:spcBef>
                <a:spcPts val="0"/>
              </a:spcBef>
              <a:buNone/>
            </a:pPr>
            <a:r>
              <a:rPr lang="zh-CN" altLang="zh-CN" sz="1800" dirty="0">
                <a:solidFill>
                  <a:srgbClr val="0070C0"/>
                </a:solidFill>
              </a:rPr>
              <a:t>二叉链表的结点类型定义</a:t>
            </a:r>
            <a:endParaRPr lang="zh-CN" altLang="en-US" sz="1800" dirty="0">
              <a:solidFill>
                <a:srgbClr val="0070C0"/>
              </a:solidFill>
            </a:endParaRPr>
          </a:p>
          <a:p>
            <a:pPr marL="0" indent="0">
              <a:lnSpc>
                <a:spcPts val="2700"/>
              </a:lnSpc>
              <a:spcBef>
                <a:spcPts val="0"/>
              </a:spcBef>
              <a:buNone/>
            </a:pPr>
            <a:r>
              <a:rPr lang="en-US" altLang="zh-CN" sz="1800" b="1" dirty="0" err="1">
                <a:solidFill>
                  <a:srgbClr val="0070C0"/>
                </a:solidFill>
                <a:latin typeface="宋体" panose="02010600030101010101" pitchFamily="2" charset="-122"/>
                <a:ea typeface="宋体" panose="02010600030101010101" pitchFamily="2" charset="-122"/>
              </a:rPr>
              <a:t>typedef</a:t>
            </a: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struct</a:t>
            </a: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BitNode</a:t>
            </a:r>
            <a:r>
              <a:rPr lang="en-US" altLang="zh-CN" sz="1800" b="1" dirty="0">
                <a:solidFill>
                  <a:srgbClr val="0070C0"/>
                </a:solidFill>
                <a:latin typeface="宋体" panose="02010600030101010101" pitchFamily="2" charset="-122"/>
                <a:ea typeface="宋体" panose="02010600030101010101" pitchFamily="2" charset="-122"/>
              </a:rPr>
              <a:t>{</a:t>
            </a:r>
            <a:endParaRPr lang="zh-CN" altLang="zh-CN" sz="1800" b="1" dirty="0">
              <a:solidFill>
                <a:srgbClr val="0070C0"/>
              </a:solidFill>
              <a:latin typeface="宋体" panose="02010600030101010101" pitchFamily="2" charset="-122"/>
              <a:ea typeface="宋体" panose="02010600030101010101" pitchFamily="2" charset="-122"/>
            </a:endParaRPr>
          </a:p>
          <a:p>
            <a:pPr>
              <a:lnSpc>
                <a:spcPts val="2700"/>
              </a:lnSpc>
              <a:spcBef>
                <a:spcPts val="0"/>
              </a:spcBef>
            </a:pP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ElemType</a:t>
            </a:r>
            <a:r>
              <a:rPr lang="en-US" altLang="zh-CN" sz="1800" b="1" dirty="0">
                <a:solidFill>
                  <a:srgbClr val="0070C0"/>
                </a:solidFill>
                <a:latin typeface="宋体" panose="02010600030101010101" pitchFamily="2" charset="-122"/>
                <a:ea typeface="宋体" panose="02010600030101010101" pitchFamily="2" charset="-122"/>
              </a:rPr>
              <a:t> data;    //</a:t>
            </a:r>
            <a:r>
              <a:rPr lang="zh-CN" altLang="zh-CN" sz="1800" b="1" dirty="0">
                <a:solidFill>
                  <a:srgbClr val="0070C0"/>
                </a:solidFill>
                <a:latin typeface="宋体" panose="02010600030101010101" pitchFamily="2" charset="-122"/>
                <a:ea typeface="宋体" panose="02010600030101010101" pitchFamily="2" charset="-122"/>
              </a:rPr>
              <a:t>数据元素信息</a:t>
            </a:r>
          </a:p>
          <a:p>
            <a:pPr>
              <a:lnSpc>
                <a:spcPts val="2700"/>
              </a:lnSpc>
              <a:spcBef>
                <a:spcPts val="0"/>
              </a:spcBef>
            </a:pP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BitNode</a:t>
            </a: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lchild</a:t>
            </a:r>
            <a:r>
              <a:rPr lang="en-US" altLang="zh-CN" sz="1800" b="1" dirty="0">
                <a:solidFill>
                  <a:srgbClr val="0070C0"/>
                </a:solidFill>
                <a:latin typeface="宋体" panose="02010600030101010101" pitchFamily="2" charset="-122"/>
                <a:ea typeface="宋体" panose="02010600030101010101" pitchFamily="2" charset="-122"/>
              </a:rPr>
              <a:t>; //</a:t>
            </a:r>
            <a:r>
              <a:rPr lang="zh-CN" altLang="zh-CN" sz="1800" b="1" dirty="0">
                <a:solidFill>
                  <a:srgbClr val="0070C0"/>
                </a:solidFill>
                <a:latin typeface="宋体" panose="02010600030101010101" pitchFamily="2" charset="-122"/>
                <a:ea typeface="宋体" panose="02010600030101010101" pitchFamily="2" charset="-122"/>
              </a:rPr>
              <a:t>指向左孩子结点</a:t>
            </a:r>
          </a:p>
          <a:p>
            <a:pPr>
              <a:lnSpc>
                <a:spcPts val="2700"/>
              </a:lnSpc>
              <a:spcBef>
                <a:spcPts val="0"/>
              </a:spcBef>
            </a:pP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BitNode</a:t>
            </a:r>
            <a:r>
              <a:rPr lang="en-US" altLang="zh-CN" sz="1800" b="1" dirty="0">
                <a:solidFill>
                  <a:srgbClr val="0070C0"/>
                </a:solidFill>
                <a:latin typeface="宋体" panose="02010600030101010101" pitchFamily="2" charset="-122"/>
                <a:ea typeface="宋体" panose="02010600030101010101" pitchFamily="2" charset="-122"/>
              </a:rPr>
              <a:t> *</a:t>
            </a:r>
            <a:r>
              <a:rPr lang="en-US" altLang="zh-CN" sz="1800" b="1" dirty="0" err="1">
                <a:solidFill>
                  <a:srgbClr val="0070C0"/>
                </a:solidFill>
                <a:latin typeface="宋体" panose="02010600030101010101" pitchFamily="2" charset="-122"/>
                <a:ea typeface="宋体" panose="02010600030101010101" pitchFamily="2" charset="-122"/>
              </a:rPr>
              <a:t>rchild</a:t>
            </a:r>
            <a:r>
              <a:rPr lang="en-US" altLang="zh-CN" sz="1800" b="1" dirty="0">
                <a:solidFill>
                  <a:srgbClr val="0070C0"/>
                </a:solidFill>
                <a:latin typeface="宋体" panose="02010600030101010101" pitchFamily="2" charset="-122"/>
                <a:ea typeface="宋体" panose="02010600030101010101" pitchFamily="2" charset="-122"/>
              </a:rPr>
              <a:t>;  //</a:t>
            </a:r>
            <a:r>
              <a:rPr lang="zh-CN" altLang="zh-CN" sz="1800" b="1" dirty="0">
                <a:solidFill>
                  <a:srgbClr val="0070C0"/>
                </a:solidFill>
                <a:latin typeface="宋体" panose="02010600030101010101" pitchFamily="2" charset="-122"/>
                <a:ea typeface="宋体" panose="02010600030101010101" pitchFamily="2" charset="-122"/>
              </a:rPr>
              <a:t>指向右孩子结点</a:t>
            </a:r>
          </a:p>
          <a:p>
            <a:pPr>
              <a:lnSpc>
                <a:spcPts val="2700"/>
              </a:lnSpc>
              <a:spcBef>
                <a:spcPts val="0"/>
              </a:spcBef>
            </a:pPr>
            <a:r>
              <a:rPr lang="en-US" altLang="zh-CN" sz="1800" b="1" dirty="0">
                <a:solidFill>
                  <a:srgbClr val="0070C0"/>
                </a:solidFill>
                <a:latin typeface="宋体" panose="02010600030101010101" pitchFamily="2" charset="-122"/>
                <a:ea typeface="宋体" panose="02010600030101010101" pitchFamily="2" charset="-122"/>
              </a:rPr>
              <a:t>}</a:t>
            </a:r>
            <a:r>
              <a:rPr lang="en-US" altLang="zh-CN" sz="1800" b="1" dirty="0" err="1">
                <a:solidFill>
                  <a:srgbClr val="0070C0"/>
                </a:solidFill>
                <a:latin typeface="宋体" panose="02010600030101010101" pitchFamily="2" charset="-122"/>
                <a:ea typeface="宋体" panose="02010600030101010101" pitchFamily="2" charset="-122"/>
              </a:rPr>
              <a:t>BitNode</a:t>
            </a:r>
            <a:r>
              <a:rPr lang="en-US" altLang="zh-CN" sz="1800" b="1" dirty="0">
                <a:solidFill>
                  <a:srgbClr val="0070C0"/>
                </a:solidFill>
                <a:latin typeface="宋体" panose="02010600030101010101" pitchFamily="2" charset="-122"/>
                <a:ea typeface="宋体" panose="02010600030101010101" pitchFamily="2" charset="-122"/>
              </a:rPr>
              <a:t>;</a:t>
            </a:r>
            <a:endParaRPr lang="zh-CN" altLang="zh-CN" sz="1800" b="1" dirty="0">
              <a:solidFill>
                <a:srgbClr val="0070C0"/>
              </a:solidFill>
              <a:latin typeface="宋体" panose="02010600030101010101" pitchFamily="2" charset="-122"/>
              <a:ea typeface="宋体" panose="02010600030101010101" pitchFamily="2" charset="-122"/>
            </a:endParaRPr>
          </a:p>
          <a:p>
            <a:pPr>
              <a:lnSpc>
                <a:spcPts val="27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例如，图</a:t>
            </a:r>
            <a:r>
              <a:rPr lang="en-US" altLang="zh-CN" sz="1800" dirty="0">
                <a:solidFill>
                  <a:srgbClr val="C00000"/>
                </a:solidFill>
                <a:latin typeface="隶书" panose="02010509060101010101" pitchFamily="49" charset="-122"/>
                <a:ea typeface="隶书" panose="02010509060101010101" pitchFamily="49" charset="-122"/>
              </a:rPr>
              <a:t>(a)</a:t>
            </a:r>
            <a:r>
              <a:rPr lang="zh-CN" altLang="zh-CN" sz="1800" dirty="0">
                <a:solidFill>
                  <a:srgbClr val="C00000"/>
                </a:solidFill>
                <a:latin typeface="隶书" panose="02010509060101010101" pitchFamily="49" charset="-122"/>
                <a:ea typeface="隶书" panose="02010509060101010101" pitchFamily="49" charset="-122"/>
              </a:rPr>
              <a:t>所示的二叉树对应的二叉链表存储结构如图</a:t>
            </a:r>
            <a:r>
              <a:rPr lang="en-US" altLang="zh-CN" sz="1800" dirty="0">
                <a:solidFill>
                  <a:srgbClr val="C00000"/>
                </a:solidFill>
                <a:latin typeface="隶书" panose="02010509060101010101" pitchFamily="49" charset="-122"/>
                <a:ea typeface="隶书" panose="02010509060101010101" pitchFamily="49" charset="-122"/>
              </a:rPr>
              <a:t>(b)</a:t>
            </a:r>
            <a:r>
              <a:rPr lang="zh-CN" altLang="zh-CN" sz="1800" dirty="0">
                <a:solidFill>
                  <a:srgbClr val="C00000"/>
                </a:solidFill>
                <a:latin typeface="隶书" panose="02010509060101010101" pitchFamily="49" charset="-122"/>
                <a:ea typeface="隶书" panose="02010509060101010101" pitchFamily="49" charset="-122"/>
              </a:rPr>
              <a:t>所示。</a:t>
            </a:r>
          </a:p>
          <a:p>
            <a:pPr>
              <a:lnSpc>
                <a:spcPts val="2700"/>
              </a:lnSpc>
              <a:spcBef>
                <a:spcPts val="0"/>
              </a:spcBef>
            </a:pPr>
            <a:endParaRPr lang="zh-CN" altLang="en-US" sz="2000"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stretch>
            <a:fillRect/>
          </a:stretch>
        </p:blipFill>
        <p:spPr>
          <a:xfrm>
            <a:off x="4634228" y="753104"/>
            <a:ext cx="4509772" cy="1928229"/>
          </a:xfrm>
          <a:prstGeom prst="rect">
            <a:avLst/>
          </a:prstGeom>
        </p:spPr>
      </p:pic>
      <p:sp>
        <p:nvSpPr>
          <p:cNvPr id="5" name="文本框 4"/>
          <p:cNvSpPr txBox="1"/>
          <p:nvPr/>
        </p:nvSpPr>
        <p:spPr>
          <a:xfrm>
            <a:off x="0" y="3705103"/>
            <a:ext cx="9108504" cy="646331"/>
          </a:xfrm>
          <a:prstGeom prst="rect">
            <a:avLst/>
          </a:prstGeom>
          <a:noFill/>
        </p:spPr>
        <p:txBody>
          <a:bodyPr wrap="square" rtlCol="0">
            <a:spAutoFit/>
          </a:bodyPr>
          <a:lstStyle/>
          <a:p>
            <a:r>
              <a:rPr lang="zh-CN" altLang="en-US" dirty="0">
                <a:latin typeface="隶书" panose="02010509060101010101" pitchFamily="49" charset="-122"/>
                <a:ea typeface="隶书" panose="02010509060101010101" pitchFamily="49" charset="-122"/>
              </a:rPr>
              <a:t>   由二叉树的链式存储结构可知</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对于具有 </a:t>
            </a:r>
            <a:r>
              <a:rPr lang="en-US" altLang="zh-CN" dirty="0">
                <a:latin typeface="隶书" panose="02010509060101010101" pitchFamily="49" charset="-122"/>
                <a:ea typeface="隶书" panose="02010509060101010101" pitchFamily="49" charset="-122"/>
              </a:rPr>
              <a:t>n </a:t>
            </a:r>
            <a:r>
              <a:rPr lang="zh-CN" altLang="en-US" dirty="0">
                <a:latin typeface="隶书" panose="02010509060101010101" pitchFamily="49" charset="-122"/>
                <a:ea typeface="隶书" panose="02010509060101010101" pitchFamily="49" charset="-122"/>
              </a:rPr>
              <a:t>个结点的二叉树</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每个结点有两个指针域</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共有 </a:t>
            </a:r>
            <a:r>
              <a:rPr lang="en-US" altLang="zh-CN" dirty="0">
                <a:latin typeface="隶书" panose="02010509060101010101" pitchFamily="49" charset="-122"/>
                <a:ea typeface="隶书" panose="02010509060101010101" pitchFamily="49" charset="-122"/>
              </a:rPr>
              <a:t>2n </a:t>
            </a:r>
            <a:r>
              <a:rPr lang="zh-CN" altLang="en-US" dirty="0">
                <a:latin typeface="隶书" panose="02010509060101010101" pitchFamily="49" charset="-122"/>
                <a:ea typeface="隶书" panose="02010509060101010101" pitchFamily="49" charset="-122"/>
              </a:rPr>
              <a:t>个指针域</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其中有 </a:t>
            </a:r>
            <a:r>
              <a:rPr lang="en-US" altLang="zh-CN" dirty="0">
                <a:latin typeface="隶书" panose="02010509060101010101" pitchFamily="49" charset="-122"/>
                <a:ea typeface="隶书" panose="02010509060101010101" pitchFamily="49" charset="-122"/>
              </a:rPr>
              <a:t>n-1 </a:t>
            </a:r>
            <a:r>
              <a:rPr lang="zh-CN" altLang="en-US" dirty="0">
                <a:latin typeface="隶书" panose="02010509060101010101" pitchFamily="49" charset="-122"/>
                <a:ea typeface="隶书" panose="02010509060101010101" pitchFamily="49" charset="-122"/>
              </a:rPr>
              <a:t>个非空链域</a:t>
            </a:r>
            <a:r>
              <a:rPr lang="en-US" altLang="zh-CN" dirty="0">
                <a:latin typeface="隶书" panose="02010509060101010101" pitchFamily="49" charset="-122"/>
                <a:ea typeface="隶书" panose="02010509060101010101" pitchFamily="49" charset="-122"/>
              </a:rPr>
              <a:t>, n+1 </a:t>
            </a:r>
            <a:r>
              <a:rPr lang="zh-CN" altLang="en-US" dirty="0">
                <a:latin typeface="隶书" panose="02010509060101010101" pitchFamily="49" charset="-122"/>
                <a:ea typeface="隶书" panose="02010509060101010101" pitchFamily="49" charset="-122"/>
              </a:rPr>
              <a:t>个空链域。</a:t>
            </a:r>
          </a:p>
        </p:txBody>
      </p:sp>
    </p:spTree>
    <p:extLst>
      <p:ext uri="{BB962C8B-B14F-4D97-AF65-F5344CB8AC3E}">
        <p14:creationId xmlns:p14="http://schemas.microsoft.com/office/powerpoint/2010/main" val="29396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059832" y="1794391"/>
            <a:ext cx="5688632" cy="800930"/>
          </a:xfrm>
        </p:spPr>
        <p:txBody>
          <a:bodyPr/>
          <a:lstStyle/>
          <a:p>
            <a:r>
              <a:rPr lang="zh-CN" altLang="en-US" dirty="0"/>
              <a:t>二叉树的类定义及其实现</a:t>
            </a:r>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1280762"/>
      </p:ext>
    </p:extLst>
  </p:cSld>
  <p:clrMapOvr>
    <a:masterClrMapping/>
  </p:clrMapOvr>
  <p:transition>
    <p:cover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二叉树的类定义</a:t>
            </a:r>
          </a:p>
        </p:txBody>
      </p:sp>
      <p:sp>
        <p:nvSpPr>
          <p:cNvPr id="3" name="内容占位符 2"/>
          <p:cNvSpPr>
            <a:spLocks noGrp="1"/>
          </p:cNvSpPr>
          <p:nvPr>
            <p:ph sz="quarter" idx="11"/>
          </p:nvPr>
        </p:nvSpPr>
        <p:spPr>
          <a:xfrm>
            <a:off x="35496" y="1203598"/>
            <a:ext cx="3600400" cy="3507876"/>
          </a:xfrm>
        </p:spPr>
        <p:txBody>
          <a:bodyPr/>
          <a:lstStyle/>
          <a:p>
            <a:pPr>
              <a:lnSpc>
                <a:spcPts val="2400"/>
              </a:lnSpc>
              <a:spcBef>
                <a:spcPts val="0"/>
              </a:spcBef>
            </a:pPr>
            <a:r>
              <a:rPr lang="en-US" altLang="zh-CN" sz="1400" b="1" dirty="0" err="1">
                <a:solidFill>
                  <a:srgbClr val="0070C0"/>
                </a:solidFill>
                <a:latin typeface="+mn-ea"/>
                <a:ea typeface="+mn-ea"/>
              </a:rPr>
              <a:t>typedef</a:t>
            </a:r>
            <a:r>
              <a:rPr lang="en-US" altLang="zh-CN" sz="1400" b="1" dirty="0">
                <a:solidFill>
                  <a:srgbClr val="0070C0"/>
                </a:solidFill>
                <a:latin typeface="+mn-ea"/>
                <a:ea typeface="+mn-ea"/>
              </a:rPr>
              <a:t> </a:t>
            </a:r>
            <a:r>
              <a:rPr lang="en-US" altLang="zh-CN" sz="1400" b="1" dirty="0" err="1">
                <a:solidFill>
                  <a:srgbClr val="0070C0"/>
                </a:solidFill>
                <a:latin typeface="+mn-ea"/>
                <a:ea typeface="+mn-ea"/>
              </a:rPr>
              <a:t>struct</a:t>
            </a:r>
            <a:r>
              <a:rPr lang="en-US" altLang="zh-CN" sz="1400" b="1" dirty="0">
                <a:solidFill>
                  <a:srgbClr val="0070C0"/>
                </a:solidFill>
                <a:latin typeface="+mn-ea"/>
                <a:ea typeface="+mn-ea"/>
              </a:rPr>
              <a:t> </a:t>
            </a:r>
            <a:r>
              <a:rPr lang="en-US" altLang="zh-CN" sz="1400" b="1" dirty="0" err="1">
                <a:solidFill>
                  <a:srgbClr val="0070C0"/>
                </a:solidFill>
                <a:latin typeface="+mn-ea"/>
                <a:ea typeface="+mn-ea"/>
              </a:rPr>
              <a:t>BitNode</a:t>
            </a:r>
            <a:r>
              <a:rPr lang="en-US" altLang="zh-CN" sz="1400" b="1" dirty="0">
                <a:solidFill>
                  <a:srgbClr val="0070C0"/>
                </a:solidFill>
                <a:latin typeface="+mn-ea"/>
                <a:ea typeface="+mn-ea"/>
              </a:rPr>
              <a:t>{ </a:t>
            </a:r>
          </a:p>
          <a:p>
            <a:pPr>
              <a:lnSpc>
                <a:spcPts val="2400"/>
              </a:lnSpc>
              <a:spcBef>
                <a:spcPts val="0"/>
              </a:spcBef>
            </a:pPr>
            <a:r>
              <a:rPr lang="en-US" altLang="zh-CN" sz="1400" b="1" dirty="0">
                <a:solidFill>
                  <a:srgbClr val="0070C0"/>
                </a:solidFill>
                <a:latin typeface="+mn-ea"/>
                <a:ea typeface="+mn-ea"/>
              </a:rPr>
              <a:t>  char data; //</a:t>
            </a:r>
            <a:r>
              <a:rPr lang="zh-CN" altLang="en-US" sz="1400" b="1" dirty="0">
                <a:solidFill>
                  <a:srgbClr val="0070C0"/>
                </a:solidFill>
                <a:latin typeface="+mn-ea"/>
                <a:ea typeface="+mn-ea"/>
              </a:rPr>
              <a:t>数据元素信息 </a:t>
            </a:r>
            <a:endParaRPr lang="en-US" altLang="zh-CN" sz="1400" b="1" dirty="0">
              <a:solidFill>
                <a:srgbClr val="0070C0"/>
              </a:solidFill>
              <a:latin typeface="+mn-ea"/>
              <a:ea typeface="+mn-ea"/>
            </a:endParaRPr>
          </a:p>
          <a:p>
            <a:pPr>
              <a:lnSpc>
                <a:spcPts val="2400"/>
              </a:lnSpc>
              <a:spcBef>
                <a:spcPts val="0"/>
              </a:spcBef>
            </a:pPr>
            <a:r>
              <a:rPr lang="en-US" altLang="zh-CN" sz="1400" b="1" dirty="0">
                <a:solidFill>
                  <a:srgbClr val="0070C0"/>
                </a:solidFill>
                <a:latin typeface="+mn-ea"/>
                <a:ea typeface="+mn-ea"/>
              </a:rPr>
              <a:t>  </a:t>
            </a:r>
            <a:r>
              <a:rPr lang="en-US" altLang="zh-CN" sz="1400" b="1" dirty="0" err="1">
                <a:solidFill>
                  <a:srgbClr val="0070C0"/>
                </a:solidFill>
                <a:latin typeface="+mn-ea"/>
                <a:ea typeface="+mn-ea"/>
              </a:rPr>
              <a:t>BitNode</a:t>
            </a:r>
            <a:r>
              <a:rPr lang="en-US" altLang="zh-CN" sz="1400" b="1" dirty="0">
                <a:solidFill>
                  <a:srgbClr val="0070C0"/>
                </a:solidFill>
                <a:latin typeface="+mn-ea"/>
                <a:ea typeface="+mn-ea"/>
              </a:rPr>
              <a:t> ∗</a:t>
            </a:r>
            <a:r>
              <a:rPr lang="en-US" altLang="zh-CN" sz="1400" b="1" dirty="0" err="1">
                <a:solidFill>
                  <a:srgbClr val="0070C0"/>
                </a:solidFill>
                <a:latin typeface="+mn-ea"/>
                <a:ea typeface="+mn-ea"/>
              </a:rPr>
              <a:t>lchild</a:t>
            </a:r>
            <a:r>
              <a:rPr lang="en-US" altLang="zh-CN" sz="1400" b="1" dirty="0">
                <a:solidFill>
                  <a:srgbClr val="0070C0"/>
                </a:solidFill>
                <a:latin typeface="+mn-ea"/>
                <a:ea typeface="+mn-ea"/>
              </a:rPr>
              <a:t>; //</a:t>
            </a:r>
            <a:r>
              <a:rPr lang="zh-CN" altLang="en-US" sz="1400" b="1" dirty="0">
                <a:solidFill>
                  <a:srgbClr val="0070C0"/>
                </a:solidFill>
                <a:latin typeface="+mn-ea"/>
                <a:ea typeface="+mn-ea"/>
              </a:rPr>
              <a:t>指向左孩子结点 </a:t>
            </a:r>
            <a:endParaRPr lang="en-US" altLang="zh-CN" sz="1400" b="1" dirty="0">
              <a:solidFill>
                <a:srgbClr val="0070C0"/>
              </a:solidFill>
              <a:latin typeface="+mn-ea"/>
              <a:ea typeface="+mn-ea"/>
            </a:endParaRPr>
          </a:p>
          <a:p>
            <a:pPr>
              <a:lnSpc>
                <a:spcPts val="2400"/>
              </a:lnSpc>
              <a:spcBef>
                <a:spcPts val="0"/>
              </a:spcBef>
            </a:pPr>
            <a:r>
              <a:rPr lang="en-US" altLang="zh-CN" sz="1400" b="1" dirty="0">
                <a:solidFill>
                  <a:srgbClr val="0070C0"/>
                </a:solidFill>
                <a:latin typeface="+mn-ea"/>
                <a:ea typeface="+mn-ea"/>
              </a:rPr>
              <a:t>  </a:t>
            </a:r>
            <a:r>
              <a:rPr lang="en-US" altLang="zh-CN" sz="1400" b="1" dirty="0" err="1">
                <a:solidFill>
                  <a:srgbClr val="0070C0"/>
                </a:solidFill>
                <a:latin typeface="+mn-ea"/>
                <a:ea typeface="+mn-ea"/>
              </a:rPr>
              <a:t>BitNode</a:t>
            </a:r>
            <a:r>
              <a:rPr lang="en-US" altLang="zh-CN" sz="1400" b="1" dirty="0">
                <a:solidFill>
                  <a:srgbClr val="0070C0"/>
                </a:solidFill>
                <a:latin typeface="+mn-ea"/>
                <a:ea typeface="+mn-ea"/>
              </a:rPr>
              <a:t> ∗</a:t>
            </a:r>
            <a:r>
              <a:rPr lang="en-US" altLang="zh-CN" sz="1400" b="1" dirty="0" err="1">
                <a:solidFill>
                  <a:srgbClr val="0070C0"/>
                </a:solidFill>
                <a:latin typeface="+mn-ea"/>
                <a:ea typeface="+mn-ea"/>
              </a:rPr>
              <a:t>rchild</a:t>
            </a:r>
            <a:r>
              <a:rPr lang="en-US" altLang="zh-CN" sz="1400" b="1" dirty="0">
                <a:solidFill>
                  <a:srgbClr val="0070C0"/>
                </a:solidFill>
                <a:latin typeface="+mn-ea"/>
                <a:ea typeface="+mn-ea"/>
              </a:rPr>
              <a:t>; //</a:t>
            </a:r>
            <a:r>
              <a:rPr lang="zh-CN" altLang="en-US" sz="1400" b="1" dirty="0">
                <a:solidFill>
                  <a:srgbClr val="0070C0"/>
                </a:solidFill>
                <a:latin typeface="+mn-ea"/>
                <a:ea typeface="+mn-ea"/>
              </a:rPr>
              <a:t>指向右孩子结点 </a:t>
            </a:r>
            <a:endParaRPr lang="en-US" altLang="zh-CN" sz="1400" b="1" dirty="0">
              <a:solidFill>
                <a:srgbClr val="0070C0"/>
              </a:solidFill>
              <a:latin typeface="+mn-ea"/>
              <a:ea typeface="+mn-ea"/>
            </a:endParaRPr>
          </a:p>
          <a:p>
            <a:pPr>
              <a:lnSpc>
                <a:spcPts val="2400"/>
              </a:lnSpc>
              <a:spcBef>
                <a:spcPts val="0"/>
              </a:spcBef>
            </a:pPr>
            <a:r>
              <a:rPr lang="en-US" altLang="zh-CN" sz="1400" b="1" dirty="0">
                <a:solidFill>
                  <a:srgbClr val="0070C0"/>
                </a:solidFill>
                <a:latin typeface="+mn-ea"/>
                <a:ea typeface="+mn-ea"/>
              </a:rPr>
              <a:t>}</a:t>
            </a:r>
            <a:r>
              <a:rPr lang="en-US" altLang="zh-CN" sz="1400" b="1" dirty="0" err="1">
                <a:solidFill>
                  <a:srgbClr val="0070C0"/>
                </a:solidFill>
                <a:latin typeface="+mn-ea"/>
                <a:ea typeface="+mn-ea"/>
              </a:rPr>
              <a:t>BitNode</a:t>
            </a:r>
            <a:r>
              <a:rPr lang="en-US" altLang="zh-CN" sz="1400" b="1" dirty="0">
                <a:solidFill>
                  <a:srgbClr val="0070C0"/>
                </a:solidFill>
                <a:latin typeface="+mn-ea"/>
                <a:ea typeface="+mn-ea"/>
              </a:rPr>
              <a:t>; </a:t>
            </a:r>
          </a:p>
        </p:txBody>
      </p:sp>
      <p:sp>
        <p:nvSpPr>
          <p:cNvPr id="4" name="文本框 3"/>
          <p:cNvSpPr txBox="1"/>
          <p:nvPr/>
        </p:nvSpPr>
        <p:spPr>
          <a:xfrm>
            <a:off x="3924082" y="555526"/>
            <a:ext cx="5256584" cy="4339650"/>
          </a:xfrm>
          <a:prstGeom prst="rect">
            <a:avLst/>
          </a:prstGeom>
          <a:noFill/>
        </p:spPr>
        <p:txBody>
          <a:bodyPr wrap="square" rtlCol="0">
            <a:spAutoFit/>
          </a:bodyPr>
          <a:lstStyle/>
          <a:p>
            <a:pPr>
              <a:lnSpc>
                <a:spcPts val="2400"/>
              </a:lnSpc>
              <a:spcBef>
                <a:spcPts val="0"/>
              </a:spcBef>
            </a:pPr>
            <a:r>
              <a:rPr lang="en-US" altLang="zh-CN" sz="1400" b="1" dirty="0">
                <a:solidFill>
                  <a:srgbClr val="0070C0"/>
                </a:solidFill>
                <a:latin typeface="宋体" panose="02010600030101010101" pitchFamily="2" charset="-122"/>
              </a:rPr>
              <a:t>class </a:t>
            </a:r>
            <a:r>
              <a:rPr lang="en-US" altLang="zh-CN" sz="1400" b="1" dirty="0" err="1">
                <a:solidFill>
                  <a:srgbClr val="0070C0"/>
                </a:solidFill>
                <a:latin typeface="宋体" panose="02010600030101010101" pitchFamily="2" charset="-122"/>
              </a:rPr>
              <a:t>BiTree</a:t>
            </a:r>
            <a:r>
              <a:rPr lang="en-US" altLang="zh-CN" sz="1400" b="1" dirty="0">
                <a:solidFill>
                  <a:srgbClr val="0070C0"/>
                </a:solidFill>
                <a:latin typeface="宋体" panose="02010600030101010101" pitchFamily="2" charset="-122"/>
              </a:rPr>
              <a:t>{</a:t>
            </a:r>
          </a:p>
          <a:p>
            <a:pPr>
              <a:lnSpc>
                <a:spcPts val="2400"/>
              </a:lnSpc>
              <a:spcBef>
                <a:spcPts val="0"/>
              </a:spcBef>
            </a:pPr>
            <a:r>
              <a:rPr lang="en-US" altLang="zh-CN" sz="1400" b="1" dirty="0">
                <a:solidFill>
                  <a:srgbClr val="0070C0"/>
                </a:solidFill>
                <a:latin typeface="宋体" panose="02010600030101010101" pitchFamily="2" charset="-122"/>
              </a:rPr>
              <a:t>  private:</a:t>
            </a:r>
          </a:p>
          <a:p>
            <a:pPr>
              <a:lnSpc>
                <a:spcPts val="2400"/>
              </a:lnSpc>
              <a:spcBef>
                <a:spcPts val="0"/>
              </a:spcBef>
            </a:pP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bt</a:t>
            </a:r>
            <a:r>
              <a:rPr lang="en-US" altLang="zh-CN" sz="1400" b="1" dirty="0">
                <a:solidFill>
                  <a:srgbClr val="0070C0"/>
                </a:solidFill>
                <a:latin typeface="宋体" panose="02010600030101010101" pitchFamily="2" charset="-122"/>
              </a:rPr>
              <a:t>;</a:t>
            </a:r>
          </a:p>
          <a:p>
            <a:pPr>
              <a:lnSpc>
                <a:spcPts val="2400"/>
              </a:lnSpc>
              <a:spcBef>
                <a:spcPts val="0"/>
              </a:spcBef>
            </a:pPr>
            <a:r>
              <a:rPr lang="en-US" altLang="zh-CN" sz="1400" b="1" dirty="0">
                <a:solidFill>
                  <a:srgbClr val="0070C0"/>
                </a:solidFill>
                <a:latin typeface="宋体" panose="02010600030101010101" pitchFamily="2" charset="-122"/>
              </a:rPr>
              <a:t>    void </a:t>
            </a:r>
            <a:r>
              <a:rPr lang="en-US" altLang="zh-CN" sz="1400" b="1" dirty="0" err="1">
                <a:solidFill>
                  <a:srgbClr val="0070C0"/>
                </a:solidFill>
                <a:latin typeface="宋体" panose="02010600030101010101" pitchFamily="2" charset="-122"/>
              </a:rPr>
              <a:t>Rcreate</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∗&amp;t); //</a:t>
            </a:r>
            <a:r>
              <a:rPr lang="zh-CN" altLang="en-US" sz="1400" b="1" dirty="0">
                <a:solidFill>
                  <a:srgbClr val="0070C0"/>
                </a:solidFill>
                <a:latin typeface="宋体" panose="02010600030101010101" pitchFamily="2" charset="-122"/>
              </a:rPr>
              <a:t>递归创建二叉树 </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void </a:t>
            </a:r>
            <a:r>
              <a:rPr lang="en-US" altLang="zh-CN" sz="1400" b="1" dirty="0" err="1">
                <a:solidFill>
                  <a:srgbClr val="0070C0"/>
                </a:solidFill>
                <a:latin typeface="宋体" panose="02010600030101010101" pitchFamily="2" charset="-122"/>
              </a:rPr>
              <a:t>PreTraverse</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∗t);//</a:t>
            </a:r>
            <a:r>
              <a:rPr lang="zh-CN" altLang="en-US" sz="1400" b="1" dirty="0">
                <a:solidFill>
                  <a:srgbClr val="0070C0"/>
                </a:solidFill>
                <a:latin typeface="宋体" panose="02010600030101010101" pitchFamily="2" charset="-122"/>
              </a:rPr>
              <a:t>先序遍历递归函数 </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void </a:t>
            </a:r>
            <a:r>
              <a:rPr lang="en-US" altLang="zh-CN" sz="1400" b="1" dirty="0" err="1">
                <a:solidFill>
                  <a:srgbClr val="0070C0"/>
                </a:solidFill>
                <a:latin typeface="宋体" panose="02010600030101010101" pitchFamily="2" charset="-122"/>
              </a:rPr>
              <a:t>InTraverse</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∗t); //</a:t>
            </a:r>
            <a:r>
              <a:rPr lang="zh-CN" altLang="en-US" sz="1400" b="1" dirty="0">
                <a:solidFill>
                  <a:srgbClr val="0070C0"/>
                </a:solidFill>
                <a:latin typeface="宋体" panose="02010600030101010101" pitchFamily="2" charset="-122"/>
              </a:rPr>
              <a:t>中序遍历递归函数 </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void </a:t>
            </a:r>
            <a:r>
              <a:rPr lang="en-US" altLang="zh-CN" sz="1400" b="1" dirty="0" err="1">
                <a:solidFill>
                  <a:srgbClr val="0070C0"/>
                </a:solidFill>
                <a:latin typeface="宋体" panose="02010600030101010101" pitchFamily="2" charset="-122"/>
              </a:rPr>
              <a:t>PostTraverse</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∗t);//</a:t>
            </a:r>
            <a:r>
              <a:rPr lang="zh-CN" altLang="en-US" sz="1400" b="1" dirty="0">
                <a:solidFill>
                  <a:srgbClr val="0070C0"/>
                </a:solidFill>
                <a:latin typeface="宋体" panose="02010600030101010101" pitchFamily="2" charset="-122"/>
              </a:rPr>
              <a:t>后序遍历递归函数</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a:t>
            </a:r>
            <a:r>
              <a:rPr lang="zh-CN" altLang="en-US"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int</a:t>
            </a: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BTNodeDepth</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∗t); </a:t>
            </a:r>
          </a:p>
          <a:p>
            <a:pPr>
              <a:lnSpc>
                <a:spcPts val="2400"/>
              </a:lnSpc>
              <a:spcBef>
                <a:spcPts val="0"/>
              </a:spcBef>
            </a:pPr>
            <a:r>
              <a:rPr lang="en-US" altLang="zh-CN" sz="1400" b="1" dirty="0">
                <a:solidFill>
                  <a:srgbClr val="0070C0"/>
                </a:solidFill>
                <a:latin typeface="宋体" panose="02010600030101010101" pitchFamily="2" charset="-122"/>
              </a:rPr>
              <a:t>       //</a:t>
            </a:r>
            <a:r>
              <a:rPr lang="zh-CN" altLang="en-US" sz="1400" b="1" dirty="0">
                <a:solidFill>
                  <a:srgbClr val="0070C0"/>
                </a:solidFill>
                <a:latin typeface="宋体" panose="02010600030101010101" pitchFamily="2" charset="-122"/>
              </a:rPr>
              <a:t>计算二叉树的树高递归函数 </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int</a:t>
            </a: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BTNodeLeaf</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∗t); </a:t>
            </a:r>
          </a:p>
          <a:p>
            <a:pPr>
              <a:lnSpc>
                <a:spcPts val="2400"/>
              </a:lnSpc>
              <a:spcBef>
                <a:spcPts val="0"/>
              </a:spcBef>
            </a:pPr>
            <a:r>
              <a:rPr lang="en-US" altLang="zh-CN" sz="1400" b="1" dirty="0">
                <a:solidFill>
                  <a:srgbClr val="0070C0"/>
                </a:solidFill>
                <a:latin typeface="宋体" panose="02010600030101010101" pitchFamily="2" charset="-122"/>
              </a:rPr>
              <a:t>      //</a:t>
            </a:r>
            <a:r>
              <a:rPr lang="zh-CN" altLang="en-US" sz="1400" b="1" dirty="0">
                <a:solidFill>
                  <a:srgbClr val="0070C0"/>
                </a:solidFill>
                <a:latin typeface="宋体" panose="02010600030101010101" pitchFamily="2" charset="-122"/>
              </a:rPr>
              <a:t>计算二叉树的树叶数递归函数 </a:t>
            </a:r>
            <a:endParaRPr lang="en-US" altLang="zh-CN" sz="1400" b="1" dirty="0">
              <a:solidFill>
                <a:srgbClr val="0070C0"/>
              </a:solidFill>
              <a:latin typeface="宋体" panose="02010600030101010101" pitchFamily="2" charset="-122"/>
            </a:endParaRPr>
          </a:p>
          <a:p>
            <a:pPr>
              <a:lnSpc>
                <a:spcPts val="2400"/>
              </a:lnSpc>
              <a:spcBef>
                <a:spcPts val="0"/>
              </a:spcBef>
            </a:pP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SearchNode</a:t>
            </a:r>
            <a:r>
              <a:rPr lang="en-US" altLang="zh-CN" sz="1400" b="1" dirty="0">
                <a:solidFill>
                  <a:srgbClr val="0070C0"/>
                </a:solidFill>
                <a:latin typeface="宋体" panose="02010600030101010101" pitchFamily="2" charset="-122"/>
              </a:rPr>
              <a:t>(</a:t>
            </a:r>
            <a:r>
              <a:rPr lang="en-US" altLang="zh-CN" sz="1400" b="1" dirty="0" err="1">
                <a:solidFill>
                  <a:srgbClr val="0070C0"/>
                </a:solidFill>
                <a:latin typeface="宋体" panose="02010600030101010101" pitchFamily="2" charset="-122"/>
              </a:rPr>
              <a:t>BitNode</a:t>
            </a:r>
            <a:r>
              <a:rPr lang="en-US" altLang="zh-CN" sz="1400" b="1" dirty="0">
                <a:solidFill>
                  <a:srgbClr val="0070C0"/>
                </a:solidFill>
                <a:latin typeface="宋体" panose="02010600030101010101" pitchFamily="2" charset="-122"/>
              </a:rPr>
              <a:t> ∗</a:t>
            </a:r>
            <a:r>
              <a:rPr lang="en-US" altLang="zh-CN" sz="1400" b="1" dirty="0" err="1">
                <a:solidFill>
                  <a:srgbClr val="0070C0"/>
                </a:solidFill>
                <a:latin typeface="宋体" panose="02010600030101010101" pitchFamily="2" charset="-122"/>
              </a:rPr>
              <a:t>t,char</a:t>
            </a:r>
            <a:r>
              <a:rPr lang="en-US" altLang="zh-CN" sz="1400" b="1" dirty="0">
                <a:solidFill>
                  <a:srgbClr val="0070C0"/>
                </a:solidFill>
                <a:latin typeface="宋体" panose="02010600030101010101" pitchFamily="2" charset="-122"/>
              </a:rPr>
              <a:t> x); </a:t>
            </a:r>
          </a:p>
          <a:p>
            <a:pPr>
              <a:lnSpc>
                <a:spcPts val="2400"/>
              </a:lnSpc>
              <a:spcBef>
                <a:spcPts val="0"/>
              </a:spcBef>
            </a:pPr>
            <a:r>
              <a:rPr lang="en-US" altLang="zh-CN" sz="1400" b="1" dirty="0">
                <a:solidFill>
                  <a:srgbClr val="0070C0"/>
                </a:solidFill>
                <a:latin typeface="宋体" panose="02010600030101010101" pitchFamily="2" charset="-122"/>
              </a:rPr>
              <a:t>      //</a:t>
            </a:r>
            <a:r>
              <a:rPr lang="zh-CN" altLang="en-US" sz="1400" b="1" dirty="0">
                <a:solidFill>
                  <a:srgbClr val="0070C0"/>
                </a:solidFill>
                <a:latin typeface="宋体" panose="02010600030101010101" pitchFamily="2" charset="-122"/>
              </a:rPr>
              <a:t>查找值等于 </a:t>
            </a:r>
            <a:r>
              <a:rPr lang="en-US" altLang="zh-CN" sz="1400" b="1" dirty="0">
                <a:solidFill>
                  <a:srgbClr val="0070C0"/>
                </a:solidFill>
                <a:latin typeface="宋体" panose="02010600030101010101" pitchFamily="2" charset="-122"/>
              </a:rPr>
              <a:t>x </a:t>
            </a:r>
            <a:r>
              <a:rPr lang="zh-CN" altLang="en-US" sz="1400" b="1" dirty="0">
                <a:solidFill>
                  <a:srgbClr val="0070C0"/>
                </a:solidFill>
                <a:latin typeface="宋体" panose="02010600030101010101" pitchFamily="2" charset="-122"/>
              </a:rPr>
              <a:t>的结点递归函数</a:t>
            </a:r>
          </a:p>
          <a:p>
            <a:endParaRPr lang="zh-CN" altLang="en-US" sz="1600" dirty="0"/>
          </a:p>
        </p:txBody>
      </p:sp>
      <p:cxnSp>
        <p:nvCxnSpPr>
          <p:cNvPr id="6" name="直接连接符 5"/>
          <p:cNvCxnSpPr/>
          <p:nvPr/>
        </p:nvCxnSpPr>
        <p:spPr>
          <a:xfrm>
            <a:off x="3851920" y="0"/>
            <a:ext cx="0" cy="5143500"/>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88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 calcmode="lin" valueType="num">
                                      <p:cBhvr additive="base">
                                        <p:cTn id="2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 calcmode="lin" valueType="num">
                                      <p:cBhvr additive="base">
                                        <p:cTn id="3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anim calcmode="lin" valueType="num">
                                      <p:cBhvr additive="base">
                                        <p:cTn id="3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 calcmode="lin" valueType="num">
                                      <p:cBhvr additive="base">
                                        <p:cTn id="4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 calcmode="lin" valueType="num">
                                      <p:cBhvr additive="base">
                                        <p:cTn id="5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 calcmode="lin" valueType="num">
                                      <p:cBhvr additive="base">
                                        <p:cTn id="5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anim calcmode="lin" valueType="num">
                                      <p:cBhvr additive="base">
                                        <p:cTn id="6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
                                            <p:txEl>
                                              <p:pRg st="7" end="7"/>
                                            </p:txEl>
                                          </p:spTgt>
                                        </p:tgtEl>
                                        <p:attrNameLst>
                                          <p:attrName>style.visibility</p:attrName>
                                        </p:attrNameLst>
                                      </p:cBhvr>
                                      <p:to>
                                        <p:strVal val="visible"/>
                                      </p:to>
                                    </p:set>
                                    <p:anim calcmode="lin" valueType="num">
                                      <p:cBhvr additive="base">
                                        <p:cTn id="6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anim calcmode="lin" valueType="num">
                                      <p:cBhvr additive="base">
                                        <p:cTn id="7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9" end="9"/>
                                            </p:txEl>
                                          </p:spTgt>
                                        </p:tgtEl>
                                        <p:attrNameLst>
                                          <p:attrName>style.visibility</p:attrName>
                                        </p:attrNameLst>
                                      </p:cBhvr>
                                      <p:to>
                                        <p:strVal val="visible"/>
                                      </p:to>
                                    </p:set>
                                    <p:anim calcmode="lin" valueType="num">
                                      <p:cBhvr additive="base">
                                        <p:cTn id="7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
                                            <p:txEl>
                                              <p:pRg st="10" end="10"/>
                                            </p:txEl>
                                          </p:spTgt>
                                        </p:tgtEl>
                                        <p:attrNameLst>
                                          <p:attrName>style.visibility</p:attrName>
                                        </p:attrNameLst>
                                      </p:cBhvr>
                                      <p:to>
                                        <p:strVal val="visible"/>
                                      </p:to>
                                    </p:set>
                                    <p:anim calcmode="lin" valueType="num">
                                      <p:cBhvr additive="base">
                                        <p:cTn id="8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
                                            <p:txEl>
                                              <p:pRg st="11" end="11"/>
                                            </p:txEl>
                                          </p:spTgt>
                                        </p:tgtEl>
                                        <p:attrNameLst>
                                          <p:attrName>style.visibility</p:attrName>
                                        </p:attrNameLst>
                                      </p:cBhvr>
                                      <p:to>
                                        <p:strVal val="visible"/>
                                      </p:to>
                                    </p:set>
                                    <p:anim calcmode="lin" valueType="num">
                                      <p:cBhvr additive="base">
                                        <p:cTn id="8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
                                            <p:txEl>
                                              <p:pRg st="12" end="12"/>
                                            </p:txEl>
                                          </p:spTgt>
                                        </p:tgtEl>
                                        <p:attrNameLst>
                                          <p:attrName>style.visibility</p:attrName>
                                        </p:attrNameLst>
                                      </p:cBhvr>
                                      <p:to>
                                        <p:strVal val="visible"/>
                                      </p:to>
                                    </p:set>
                                    <p:anim calcmode="lin" valueType="num">
                                      <p:cBhvr additive="base">
                                        <p:cTn id="9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二叉树的类定义</a:t>
            </a:r>
          </a:p>
          <a:p>
            <a:endParaRPr lang="zh-CN" altLang="en-US" dirty="0"/>
          </a:p>
        </p:txBody>
      </p:sp>
      <p:sp>
        <p:nvSpPr>
          <p:cNvPr id="3" name="内容占位符 2"/>
          <p:cNvSpPr>
            <a:spLocks noGrp="1"/>
          </p:cNvSpPr>
          <p:nvPr>
            <p:ph sz="quarter" idx="11"/>
          </p:nvPr>
        </p:nvSpPr>
        <p:spPr>
          <a:xfrm>
            <a:off x="107504" y="915566"/>
            <a:ext cx="8928992" cy="3507876"/>
          </a:xfrm>
        </p:spPr>
        <p:txBody>
          <a:bodyPr/>
          <a:lstStyle/>
          <a:p>
            <a:pPr>
              <a:spcBef>
                <a:spcPts val="0"/>
              </a:spcBef>
            </a:pPr>
            <a:r>
              <a:rPr lang="en-US" altLang="zh-CN" sz="1600" b="1" dirty="0">
                <a:solidFill>
                  <a:srgbClr val="0070C0"/>
                </a:solidFill>
                <a:latin typeface="宋体" panose="02010600030101010101" pitchFamily="2" charset="-122"/>
                <a:ea typeface="宋体" panose="02010600030101010101" pitchFamily="2" charset="-122"/>
              </a:rPr>
              <a:t>  </a:t>
            </a:r>
            <a:r>
              <a:rPr lang="en-US" altLang="zh-CN" sz="1600" dirty="0">
                <a:solidFill>
                  <a:srgbClr val="0070C0"/>
                </a:solidFill>
              </a:rPr>
              <a:t>public: </a:t>
            </a:r>
          </a:p>
          <a:p>
            <a:pPr>
              <a:spcBef>
                <a:spcPts val="0"/>
              </a:spcBef>
            </a:pPr>
            <a:r>
              <a:rPr lang="en-US" altLang="zh-CN" sz="1600" dirty="0">
                <a:solidFill>
                  <a:srgbClr val="0070C0"/>
                </a:solidFill>
              </a:rPr>
              <a:t>    </a:t>
            </a:r>
            <a:r>
              <a:rPr lang="en-US" altLang="zh-CN" sz="1600" dirty="0" err="1">
                <a:solidFill>
                  <a:srgbClr val="0070C0"/>
                </a:solidFill>
              </a:rPr>
              <a:t>BiTree</a:t>
            </a:r>
            <a:r>
              <a:rPr lang="en-US" altLang="zh-CN" sz="1600" dirty="0">
                <a:solidFill>
                  <a:srgbClr val="0070C0"/>
                </a:solidFill>
              </a:rPr>
              <a:t>(){</a:t>
            </a:r>
            <a:r>
              <a:rPr lang="en-US" altLang="zh-CN" sz="1600" dirty="0" err="1">
                <a:solidFill>
                  <a:srgbClr val="0070C0"/>
                </a:solidFill>
              </a:rPr>
              <a:t>bt</a:t>
            </a:r>
            <a:r>
              <a:rPr lang="en-US" altLang="zh-CN" sz="1600" dirty="0">
                <a:solidFill>
                  <a:srgbClr val="0070C0"/>
                </a:solidFill>
              </a:rPr>
              <a:t> =NULL;} //</a:t>
            </a:r>
            <a:r>
              <a:rPr lang="zh-CN" altLang="en-US" sz="1600" dirty="0">
                <a:solidFill>
                  <a:srgbClr val="0070C0"/>
                </a:solidFill>
              </a:rPr>
              <a:t>创建空树 </a:t>
            </a:r>
            <a:endParaRPr lang="en-US" altLang="zh-CN" sz="1600" dirty="0">
              <a:solidFill>
                <a:srgbClr val="0070C0"/>
              </a:solidFill>
            </a:endParaRPr>
          </a:p>
          <a:p>
            <a:pPr>
              <a:spcBef>
                <a:spcPts val="0"/>
              </a:spcBef>
            </a:pPr>
            <a:r>
              <a:rPr lang="en-US" altLang="zh-CN" sz="1600" dirty="0">
                <a:solidFill>
                  <a:srgbClr val="0070C0"/>
                </a:solidFill>
              </a:rPr>
              <a:t>    void </a:t>
            </a:r>
            <a:r>
              <a:rPr lang="en-US" altLang="zh-CN" sz="1600" dirty="0" err="1">
                <a:solidFill>
                  <a:srgbClr val="0070C0"/>
                </a:solidFill>
              </a:rPr>
              <a:t>RcreateBiTree</a:t>
            </a:r>
            <a:r>
              <a:rPr lang="en-US" altLang="zh-CN" sz="1600" dirty="0">
                <a:solidFill>
                  <a:srgbClr val="0070C0"/>
                </a:solidFill>
              </a:rPr>
              <a:t>(); //</a:t>
            </a:r>
            <a:r>
              <a:rPr lang="zh-CN" altLang="en-US" sz="1600" dirty="0">
                <a:solidFill>
                  <a:srgbClr val="0070C0"/>
                </a:solidFill>
              </a:rPr>
              <a:t>创建二叉树 </a:t>
            </a:r>
            <a:endParaRPr lang="en-US" altLang="zh-CN" sz="1600" dirty="0">
              <a:solidFill>
                <a:srgbClr val="0070C0"/>
              </a:solidFill>
            </a:endParaRPr>
          </a:p>
          <a:p>
            <a:pPr>
              <a:spcBef>
                <a:spcPts val="0"/>
              </a:spcBef>
            </a:pPr>
            <a:r>
              <a:rPr lang="en-US" altLang="zh-CN" sz="1600" dirty="0">
                <a:solidFill>
                  <a:srgbClr val="0070C0"/>
                </a:solidFill>
              </a:rPr>
              <a:t>    void </a:t>
            </a:r>
            <a:r>
              <a:rPr lang="en-US" altLang="zh-CN" sz="1600" dirty="0" err="1">
                <a:solidFill>
                  <a:srgbClr val="0070C0"/>
                </a:solidFill>
              </a:rPr>
              <a:t>PreTraverseBiTree</a:t>
            </a:r>
            <a:r>
              <a:rPr lang="en-US" altLang="zh-CN" sz="1600" dirty="0">
                <a:solidFill>
                  <a:srgbClr val="0070C0"/>
                </a:solidFill>
              </a:rPr>
              <a:t>(); //</a:t>
            </a:r>
            <a:r>
              <a:rPr lang="zh-CN" altLang="en-US" sz="1600" dirty="0">
                <a:solidFill>
                  <a:srgbClr val="0070C0"/>
                </a:solidFill>
              </a:rPr>
              <a:t>先序遍历二叉树 </a:t>
            </a:r>
            <a:endParaRPr lang="en-US" altLang="zh-CN" sz="1600" dirty="0">
              <a:solidFill>
                <a:srgbClr val="0070C0"/>
              </a:solidFill>
            </a:endParaRPr>
          </a:p>
          <a:p>
            <a:pPr>
              <a:spcBef>
                <a:spcPts val="0"/>
              </a:spcBef>
            </a:pPr>
            <a:r>
              <a:rPr lang="en-US" altLang="zh-CN" sz="1600" dirty="0">
                <a:solidFill>
                  <a:srgbClr val="0070C0"/>
                </a:solidFill>
              </a:rPr>
              <a:t>    void </a:t>
            </a:r>
            <a:r>
              <a:rPr lang="en-US" altLang="zh-CN" sz="1600" dirty="0" err="1">
                <a:solidFill>
                  <a:srgbClr val="0070C0"/>
                </a:solidFill>
              </a:rPr>
              <a:t>InTraverseBiTree</a:t>
            </a:r>
            <a:r>
              <a:rPr lang="en-US" altLang="zh-CN" sz="1600" dirty="0">
                <a:solidFill>
                  <a:srgbClr val="0070C0"/>
                </a:solidFill>
              </a:rPr>
              <a:t>(); //</a:t>
            </a:r>
            <a:r>
              <a:rPr lang="zh-CN" altLang="en-US" sz="1600" dirty="0">
                <a:solidFill>
                  <a:srgbClr val="0070C0"/>
                </a:solidFill>
              </a:rPr>
              <a:t>中序遍历二叉树 </a:t>
            </a:r>
            <a:endParaRPr lang="en-US" altLang="zh-CN" sz="1600" dirty="0">
              <a:solidFill>
                <a:srgbClr val="0070C0"/>
              </a:solidFill>
            </a:endParaRPr>
          </a:p>
          <a:p>
            <a:pPr>
              <a:spcBef>
                <a:spcPts val="0"/>
              </a:spcBef>
            </a:pPr>
            <a:r>
              <a:rPr lang="en-US" altLang="zh-CN" sz="1600" dirty="0">
                <a:solidFill>
                  <a:srgbClr val="0070C0"/>
                </a:solidFill>
              </a:rPr>
              <a:t>    void </a:t>
            </a:r>
            <a:r>
              <a:rPr lang="en-US" altLang="zh-CN" sz="1600" dirty="0" err="1">
                <a:solidFill>
                  <a:srgbClr val="0070C0"/>
                </a:solidFill>
              </a:rPr>
              <a:t>PostTraverseBiTree</a:t>
            </a:r>
            <a:r>
              <a:rPr lang="en-US" altLang="zh-CN" sz="1600" dirty="0">
                <a:solidFill>
                  <a:srgbClr val="0070C0"/>
                </a:solidFill>
              </a:rPr>
              <a:t>(); //</a:t>
            </a:r>
            <a:r>
              <a:rPr lang="zh-CN" altLang="en-US" sz="1600" dirty="0">
                <a:solidFill>
                  <a:srgbClr val="0070C0"/>
                </a:solidFill>
              </a:rPr>
              <a:t>后序遍历二叉树</a:t>
            </a:r>
            <a:endParaRPr lang="en-US" altLang="zh-CN" sz="1600" dirty="0">
              <a:solidFill>
                <a:srgbClr val="0070C0"/>
              </a:solidFill>
            </a:endParaRPr>
          </a:p>
          <a:p>
            <a:pPr>
              <a:spcBef>
                <a:spcPts val="0"/>
              </a:spcBef>
            </a:pPr>
            <a:r>
              <a:rPr lang="en-US" altLang="zh-CN" sz="1600" dirty="0">
                <a:solidFill>
                  <a:srgbClr val="0070C0"/>
                </a:solidFill>
              </a:rPr>
              <a:t>   </a:t>
            </a:r>
            <a:r>
              <a:rPr lang="zh-CN" altLang="en-US" sz="1600" dirty="0">
                <a:solidFill>
                  <a:srgbClr val="0070C0"/>
                </a:solidFill>
              </a:rPr>
              <a:t> </a:t>
            </a:r>
            <a:r>
              <a:rPr lang="en-US" altLang="zh-CN" sz="1600" dirty="0" err="1">
                <a:solidFill>
                  <a:srgbClr val="0070C0"/>
                </a:solidFill>
              </a:rPr>
              <a:t>int</a:t>
            </a:r>
            <a:r>
              <a:rPr lang="en-US" altLang="zh-CN" sz="1600" dirty="0">
                <a:solidFill>
                  <a:srgbClr val="0070C0"/>
                </a:solidFill>
              </a:rPr>
              <a:t> </a:t>
            </a:r>
            <a:r>
              <a:rPr lang="en-US" altLang="zh-CN" sz="1600" dirty="0" err="1">
                <a:solidFill>
                  <a:srgbClr val="0070C0"/>
                </a:solidFill>
              </a:rPr>
              <a:t>BTNodeDepthBiTree</a:t>
            </a:r>
            <a:r>
              <a:rPr lang="en-US" altLang="zh-CN" sz="1600" dirty="0">
                <a:solidFill>
                  <a:srgbClr val="0070C0"/>
                </a:solidFill>
              </a:rPr>
              <a:t>(); //</a:t>
            </a:r>
            <a:r>
              <a:rPr lang="zh-CN" altLang="en-US" sz="1600" dirty="0">
                <a:solidFill>
                  <a:srgbClr val="0070C0"/>
                </a:solidFill>
              </a:rPr>
              <a:t>计算二叉树的树高 </a:t>
            </a:r>
            <a:endParaRPr lang="en-US" altLang="zh-CN" sz="1600" dirty="0">
              <a:solidFill>
                <a:srgbClr val="0070C0"/>
              </a:solidFill>
            </a:endParaRPr>
          </a:p>
          <a:p>
            <a:pPr>
              <a:spcBef>
                <a:spcPts val="0"/>
              </a:spcBef>
            </a:pPr>
            <a:r>
              <a:rPr lang="en-US" altLang="zh-CN" sz="1600" dirty="0">
                <a:solidFill>
                  <a:srgbClr val="0070C0"/>
                </a:solidFill>
              </a:rPr>
              <a:t>    </a:t>
            </a:r>
            <a:r>
              <a:rPr lang="en-US" altLang="zh-CN" sz="1600" dirty="0" err="1">
                <a:solidFill>
                  <a:srgbClr val="0070C0"/>
                </a:solidFill>
              </a:rPr>
              <a:t>int</a:t>
            </a:r>
            <a:r>
              <a:rPr lang="en-US" altLang="zh-CN" sz="1600" dirty="0">
                <a:solidFill>
                  <a:srgbClr val="0070C0"/>
                </a:solidFill>
              </a:rPr>
              <a:t> </a:t>
            </a:r>
            <a:r>
              <a:rPr lang="en-US" altLang="zh-CN" sz="1600" dirty="0" err="1">
                <a:solidFill>
                  <a:srgbClr val="0070C0"/>
                </a:solidFill>
              </a:rPr>
              <a:t>BTNodeLeafBiTree</a:t>
            </a:r>
            <a:r>
              <a:rPr lang="en-US" altLang="zh-CN" sz="1600" dirty="0">
                <a:solidFill>
                  <a:srgbClr val="0070C0"/>
                </a:solidFill>
              </a:rPr>
              <a:t>(); //</a:t>
            </a:r>
            <a:r>
              <a:rPr lang="zh-CN" altLang="en-US" sz="1600" dirty="0">
                <a:solidFill>
                  <a:srgbClr val="0070C0"/>
                </a:solidFill>
              </a:rPr>
              <a:t>计算二叉树的叶子数 </a:t>
            </a:r>
            <a:endParaRPr lang="en-US" altLang="zh-CN" sz="1600" dirty="0">
              <a:solidFill>
                <a:srgbClr val="0070C0"/>
              </a:solidFill>
            </a:endParaRPr>
          </a:p>
          <a:p>
            <a:pPr>
              <a:spcBef>
                <a:spcPts val="0"/>
              </a:spcBef>
            </a:pPr>
            <a:r>
              <a:rPr lang="en-US" altLang="zh-CN" sz="1600" dirty="0">
                <a:solidFill>
                  <a:srgbClr val="0070C0"/>
                </a:solidFill>
              </a:rPr>
              <a:t>    </a:t>
            </a:r>
            <a:r>
              <a:rPr lang="en-US" altLang="zh-CN" sz="1600" dirty="0" err="1">
                <a:solidFill>
                  <a:srgbClr val="0070C0"/>
                </a:solidFill>
              </a:rPr>
              <a:t>BitNode</a:t>
            </a:r>
            <a:r>
              <a:rPr lang="en-US" altLang="zh-CN" sz="1600" dirty="0">
                <a:solidFill>
                  <a:srgbClr val="0070C0"/>
                </a:solidFill>
              </a:rPr>
              <a:t> ∗</a:t>
            </a:r>
            <a:r>
              <a:rPr lang="en-US" altLang="zh-CN" sz="1600" dirty="0" err="1">
                <a:solidFill>
                  <a:srgbClr val="0070C0"/>
                </a:solidFill>
              </a:rPr>
              <a:t>SearchNodeBit</a:t>
            </a:r>
            <a:r>
              <a:rPr lang="en-US" altLang="zh-CN" sz="1600" dirty="0">
                <a:solidFill>
                  <a:srgbClr val="0070C0"/>
                </a:solidFill>
              </a:rPr>
              <a:t>(char x); //</a:t>
            </a:r>
            <a:r>
              <a:rPr lang="zh-CN" altLang="en-US" sz="1600" dirty="0">
                <a:solidFill>
                  <a:srgbClr val="0070C0"/>
                </a:solidFill>
              </a:rPr>
              <a:t>查找值等于 </a:t>
            </a:r>
            <a:r>
              <a:rPr lang="en-US" altLang="zh-CN" sz="1600" dirty="0">
                <a:solidFill>
                  <a:srgbClr val="0070C0"/>
                </a:solidFill>
              </a:rPr>
              <a:t>x </a:t>
            </a:r>
            <a:r>
              <a:rPr lang="zh-CN" altLang="en-US" sz="1600" dirty="0">
                <a:solidFill>
                  <a:srgbClr val="0070C0"/>
                </a:solidFill>
              </a:rPr>
              <a:t>的结点 </a:t>
            </a:r>
            <a:endParaRPr lang="en-US" altLang="zh-CN" sz="1600" dirty="0">
              <a:solidFill>
                <a:srgbClr val="0070C0"/>
              </a:solidFill>
            </a:endParaRPr>
          </a:p>
          <a:p>
            <a:pPr>
              <a:spcBef>
                <a:spcPts val="0"/>
              </a:spcBef>
            </a:pPr>
            <a:r>
              <a:rPr lang="en-US" altLang="zh-CN" sz="1600" dirty="0">
                <a:solidFill>
                  <a:srgbClr val="0070C0"/>
                </a:solidFill>
              </a:rPr>
              <a:t>};</a:t>
            </a:r>
            <a:endParaRPr lang="zh-CN" altLang="en-US" sz="1600" dirty="0">
              <a:solidFill>
                <a:srgbClr val="0070C0"/>
              </a:solidFill>
            </a:endParaRPr>
          </a:p>
        </p:txBody>
      </p:sp>
    </p:spTree>
    <p:extLst>
      <p:ext uri="{BB962C8B-B14F-4D97-AF65-F5344CB8AC3E}">
        <p14:creationId xmlns:p14="http://schemas.microsoft.com/office/powerpoint/2010/main" val="22729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二叉树的实现</a:t>
            </a:r>
          </a:p>
        </p:txBody>
      </p:sp>
      <p:sp>
        <p:nvSpPr>
          <p:cNvPr id="3" name="内容占位符 2"/>
          <p:cNvSpPr>
            <a:spLocks noGrp="1"/>
          </p:cNvSpPr>
          <p:nvPr>
            <p:ph sz="quarter" idx="11"/>
          </p:nvPr>
        </p:nvSpPr>
        <p:spPr>
          <a:xfrm>
            <a:off x="35496" y="1064124"/>
            <a:ext cx="9108504" cy="3507876"/>
          </a:xfrm>
        </p:spPr>
        <p:txBody>
          <a:bodyPr/>
          <a:lstStyle/>
          <a:p>
            <a:r>
              <a:rPr lang="zh-CN" altLang="en-US" sz="2000" dirty="0">
                <a:solidFill>
                  <a:srgbClr val="C00000"/>
                </a:solidFill>
              </a:rPr>
              <a:t>   </a:t>
            </a:r>
            <a:r>
              <a:rPr lang="zh-CN" altLang="en-US" sz="2000" dirty="0">
                <a:solidFill>
                  <a:srgbClr val="C00000"/>
                </a:solidFill>
                <a:latin typeface="隶书" panose="02010509060101010101" pitchFamily="49" charset="-122"/>
                <a:ea typeface="隶书" panose="02010509060101010101" pitchFamily="49" charset="-122"/>
              </a:rPr>
              <a:t>程序员可以根据实际需要定义二叉树的基本操作，本节仅介绍以下算法：</a:t>
            </a:r>
            <a:endParaRPr lang="en-US" altLang="zh-CN" sz="2000" dirty="0">
              <a:solidFill>
                <a:srgbClr val="C00000"/>
              </a:solidFill>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）创建二叉树的算法；</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2</a:t>
            </a:r>
            <a:r>
              <a:rPr lang="zh-CN" altLang="en-US" sz="2000" dirty="0">
                <a:latin typeface="隶书" panose="02010509060101010101" pitchFamily="49" charset="-122"/>
                <a:ea typeface="隶书" panose="02010509060101010101" pitchFamily="49" charset="-122"/>
              </a:rPr>
              <a:t>）计算二叉树的高度；</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3</a:t>
            </a:r>
            <a:r>
              <a:rPr lang="zh-CN" altLang="en-US" sz="2000" dirty="0">
                <a:latin typeface="隶书" panose="02010509060101010101" pitchFamily="49" charset="-122"/>
                <a:ea typeface="隶书" panose="02010509060101010101" pitchFamily="49" charset="-122"/>
              </a:rPr>
              <a:t>）计算二叉树的树叶数；</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4</a:t>
            </a:r>
            <a:r>
              <a:rPr lang="zh-CN" altLang="en-US" sz="2000" dirty="0">
                <a:latin typeface="隶书" panose="02010509060101010101" pitchFamily="49" charset="-122"/>
                <a:ea typeface="隶书" panose="02010509060101010101" pitchFamily="49" charset="-122"/>
              </a:rPr>
              <a:t>）查找二叉树。</a:t>
            </a:r>
          </a:p>
        </p:txBody>
      </p:sp>
    </p:spTree>
    <p:extLst>
      <p:ext uri="{BB962C8B-B14F-4D97-AF65-F5344CB8AC3E}">
        <p14:creationId xmlns:p14="http://schemas.microsoft.com/office/powerpoint/2010/main" val="1231183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创建二叉树</a:t>
            </a:r>
          </a:p>
        </p:txBody>
      </p:sp>
      <p:sp>
        <p:nvSpPr>
          <p:cNvPr id="3" name="内容占位符 2"/>
          <p:cNvSpPr>
            <a:spLocks noGrp="1"/>
          </p:cNvSpPr>
          <p:nvPr>
            <p:ph sz="quarter" idx="11"/>
          </p:nvPr>
        </p:nvSpPr>
        <p:spPr>
          <a:xfrm>
            <a:off x="107504" y="915566"/>
            <a:ext cx="9036496" cy="1219594"/>
          </a:xfrm>
        </p:spPr>
        <p:txBody>
          <a:bodyPr/>
          <a:lstStyle/>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solidFill>
                  <a:srgbClr val="C00000"/>
                </a:solidFill>
                <a:latin typeface="隶书" panose="02010509060101010101" pitchFamily="49" charset="-122"/>
                <a:ea typeface="隶书" panose="02010509060101010101" pitchFamily="49" charset="-122"/>
              </a:rPr>
              <a:t>Rcreate</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函数递归创建二叉树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其过程为</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读入字符 </a:t>
            </a:r>
            <a:r>
              <a:rPr lang="en-US" altLang="zh-CN" sz="1800" dirty="0" err="1">
                <a:solidFill>
                  <a:srgbClr val="C00000"/>
                </a:solidFill>
                <a:latin typeface="隶书" panose="02010509060101010101" pitchFamily="49" charset="-122"/>
                <a:ea typeface="隶书" panose="02010509060101010101" pitchFamily="49" charset="-122"/>
              </a:rPr>
              <a:t>ch</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 </a:t>
            </a:r>
            <a:r>
              <a:rPr lang="en-US" altLang="zh-CN" sz="1800" dirty="0" err="1">
                <a:solidFill>
                  <a:srgbClr val="C00000"/>
                </a:solidFill>
                <a:latin typeface="隶书" panose="02010509060101010101" pitchFamily="49" charset="-122"/>
                <a:ea typeface="隶书" panose="02010509060101010101" pitchFamily="49" charset="-122"/>
              </a:rPr>
              <a:t>ch</a:t>
            </a:r>
            <a:r>
              <a:rPr lang="en-US" altLang="zh-CN" sz="1800" dirty="0">
                <a:solidFill>
                  <a:srgbClr val="C00000"/>
                </a:solidFill>
                <a:latin typeface="隶书" panose="02010509060101010101" pitchFamily="49" charset="-122"/>
                <a:ea typeface="隶书" panose="02010509060101010101" pitchFamily="49" charset="-122"/>
              </a:rPr>
              <a:t> == ′.′, </a:t>
            </a:r>
            <a:r>
              <a:rPr lang="zh-CN" altLang="en-US" sz="1800" dirty="0">
                <a:solidFill>
                  <a:srgbClr val="C00000"/>
                </a:solidFill>
                <a:latin typeface="隶书" panose="02010509060101010101" pitchFamily="49" charset="-122"/>
                <a:ea typeface="隶书" panose="02010509060101010101" pitchFamily="49" charset="-122"/>
              </a:rPr>
              <a:t>则创建空二叉树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 </a:t>
            </a:r>
            <a:r>
              <a:rPr lang="en-US" altLang="zh-CN" sz="1800" dirty="0" err="1">
                <a:solidFill>
                  <a:srgbClr val="C00000"/>
                </a:solidFill>
                <a:latin typeface="隶书" panose="02010509060101010101" pitchFamily="49" charset="-122"/>
                <a:ea typeface="隶书" panose="02010509060101010101" pitchFamily="49" charset="-122"/>
              </a:rPr>
              <a:t>ch</a:t>
            </a:r>
            <a:r>
              <a:rPr lang="en-US" altLang="zh-CN" sz="1800" dirty="0">
                <a:solidFill>
                  <a:srgbClr val="C00000"/>
                </a:solidFill>
                <a:latin typeface="隶书" panose="02010509060101010101" pitchFamily="49" charset="-122"/>
                <a:ea typeface="隶书" panose="02010509060101010101" pitchFamily="49" charset="-122"/>
              </a:rPr>
              <a:t>!= ′.′, </a:t>
            </a:r>
            <a:r>
              <a:rPr lang="zh-CN" altLang="en-US" sz="1800" dirty="0">
                <a:solidFill>
                  <a:srgbClr val="C00000"/>
                </a:solidFill>
                <a:latin typeface="隶书" panose="02010509060101010101" pitchFamily="49" charset="-122"/>
                <a:ea typeface="隶书" panose="02010509060101010101" pitchFamily="49" charset="-122"/>
              </a:rPr>
              <a:t>则先创建左子树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再创建右子树。</a:t>
            </a:r>
          </a:p>
        </p:txBody>
      </p:sp>
      <p:sp>
        <p:nvSpPr>
          <p:cNvPr id="4" name="文本框 3"/>
          <p:cNvSpPr txBox="1"/>
          <p:nvPr/>
        </p:nvSpPr>
        <p:spPr>
          <a:xfrm>
            <a:off x="107504" y="1779662"/>
            <a:ext cx="4608512" cy="3139321"/>
          </a:xfrm>
          <a:prstGeom prst="rect">
            <a:avLst/>
          </a:prstGeom>
          <a:noFill/>
        </p:spPr>
        <p:txBody>
          <a:bodyPr wrap="square" rtlCol="0">
            <a:spAutoFit/>
          </a:bodyPr>
          <a:lstStyle/>
          <a:p>
            <a:r>
              <a:rPr lang="en-US" altLang="zh-CN" dirty="0">
                <a:solidFill>
                  <a:srgbClr val="0066FF"/>
                </a:solidFill>
                <a:latin typeface="Times New Roman" panose="02020603050405020304" pitchFamily="18" charset="0"/>
                <a:cs typeface="Times New Roman" panose="02020603050405020304" pitchFamily="18" charset="0"/>
              </a:rPr>
              <a:t>void </a:t>
            </a:r>
            <a:r>
              <a:rPr lang="en-US" altLang="zh-CN" dirty="0" err="1">
                <a:solidFill>
                  <a:srgbClr val="0066FF"/>
                </a:solidFill>
                <a:latin typeface="Times New Roman" panose="02020603050405020304" pitchFamily="18" charset="0"/>
                <a:cs typeface="Times New Roman" panose="02020603050405020304" pitchFamily="18" charset="0"/>
              </a:rPr>
              <a:t>BiTree</a:t>
            </a:r>
            <a:r>
              <a:rPr lang="en-US" altLang="zh-CN" dirty="0">
                <a:solidFill>
                  <a:srgbClr val="0066FF"/>
                </a:solidFill>
                <a:latin typeface="Times New Roman" panose="02020603050405020304" pitchFamily="18" charset="0"/>
                <a:cs typeface="Times New Roman" panose="02020603050405020304" pitchFamily="18" charset="0"/>
              </a:rPr>
              <a:t>::</a:t>
            </a:r>
            <a:r>
              <a:rPr lang="en-US" altLang="zh-CN" dirty="0" err="1">
                <a:solidFill>
                  <a:srgbClr val="0066FF"/>
                </a:solidFill>
                <a:latin typeface="Times New Roman" panose="02020603050405020304" pitchFamily="18" charset="0"/>
                <a:cs typeface="Times New Roman" panose="02020603050405020304" pitchFamily="18" charset="0"/>
              </a:rPr>
              <a:t>Rcreate</a:t>
            </a:r>
            <a:r>
              <a:rPr lang="en-US" altLang="zh-CN" dirty="0">
                <a:solidFill>
                  <a:srgbClr val="0066FF"/>
                </a:solidFill>
                <a:latin typeface="Times New Roman" panose="02020603050405020304" pitchFamily="18" charset="0"/>
                <a:cs typeface="Times New Roman" panose="02020603050405020304" pitchFamily="18" charset="0"/>
              </a:rPr>
              <a:t>(</a:t>
            </a:r>
            <a:r>
              <a:rPr lang="en-US" altLang="zh-CN" dirty="0" err="1">
                <a:solidFill>
                  <a:srgbClr val="0066FF"/>
                </a:solidFill>
                <a:latin typeface="Times New Roman" panose="02020603050405020304" pitchFamily="18" charset="0"/>
                <a:cs typeface="Times New Roman" panose="02020603050405020304" pitchFamily="18" charset="0"/>
              </a:rPr>
              <a:t>BitNode</a:t>
            </a:r>
            <a:r>
              <a:rPr lang="en-US" altLang="zh-CN" dirty="0">
                <a:solidFill>
                  <a:srgbClr val="0066FF"/>
                </a:solidFill>
                <a:latin typeface="Times New Roman" panose="02020603050405020304" pitchFamily="18" charset="0"/>
                <a:cs typeface="Times New Roman" panose="02020603050405020304" pitchFamily="18" charset="0"/>
              </a:rPr>
              <a:t> ∗&amp;t){</a:t>
            </a:r>
          </a:p>
          <a:p>
            <a:r>
              <a:rPr lang="en-US" altLang="zh-CN" dirty="0">
                <a:solidFill>
                  <a:srgbClr val="0066FF"/>
                </a:solidFill>
                <a:latin typeface="Times New Roman" panose="02020603050405020304" pitchFamily="18" charset="0"/>
                <a:cs typeface="Times New Roman" panose="02020603050405020304" pitchFamily="18" charset="0"/>
              </a:rPr>
              <a:t>    char </a:t>
            </a:r>
            <a:r>
              <a:rPr lang="en-US" altLang="zh-CN" dirty="0" err="1">
                <a:solidFill>
                  <a:srgbClr val="0066FF"/>
                </a:solidFill>
                <a:latin typeface="Times New Roman" panose="02020603050405020304" pitchFamily="18" charset="0"/>
                <a:cs typeface="Times New Roman" panose="02020603050405020304" pitchFamily="18" charset="0"/>
              </a:rPr>
              <a:t>ch</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cin</a:t>
            </a:r>
            <a:r>
              <a:rPr lang="en-US" altLang="zh-CN" dirty="0">
                <a:solidFill>
                  <a:srgbClr val="0066FF"/>
                </a:solidFill>
                <a:latin typeface="Times New Roman" panose="02020603050405020304" pitchFamily="18" charset="0"/>
                <a:cs typeface="Times New Roman" panose="02020603050405020304" pitchFamily="18" charset="0"/>
              </a:rPr>
              <a:t>&gt;&gt;</a:t>
            </a:r>
            <a:r>
              <a:rPr lang="en-US" altLang="zh-CN" dirty="0" err="1">
                <a:solidFill>
                  <a:srgbClr val="0066FF"/>
                </a:solidFill>
                <a:latin typeface="Times New Roman" panose="02020603050405020304" pitchFamily="18" charset="0"/>
                <a:cs typeface="Times New Roman" panose="02020603050405020304" pitchFamily="18" charset="0"/>
              </a:rPr>
              <a:t>ch</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    if(</a:t>
            </a:r>
            <a:r>
              <a:rPr lang="en-US" altLang="zh-CN" dirty="0" err="1">
                <a:solidFill>
                  <a:srgbClr val="0066FF"/>
                </a:solidFill>
                <a:latin typeface="Times New Roman" panose="02020603050405020304" pitchFamily="18" charset="0"/>
                <a:cs typeface="Times New Roman" panose="02020603050405020304" pitchFamily="18" charset="0"/>
              </a:rPr>
              <a:t>ch</a:t>
            </a:r>
            <a:r>
              <a:rPr lang="en-US" altLang="zh-CN" dirty="0">
                <a:solidFill>
                  <a:srgbClr val="0066FF"/>
                </a:solidFill>
                <a:latin typeface="Times New Roman" panose="02020603050405020304" pitchFamily="18" charset="0"/>
                <a:cs typeface="Times New Roman" panose="02020603050405020304" pitchFamily="18" charset="0"/>
              </a:rPr>
              <a:t> == ′. ′) t =NULL; / / </a:t>
            </a:r>
            <a:r>
              <a:rPr lang="zh-CN" altLang="en-US" dirty="0">
                <a:solidFill>
                  <a:srgbClr val="0066FF"/>
                </a:solidFill>
                <a:latin typeface="Times New Roman" panose="02020603050405020304" pitchFamily="18" charset="0"/>
                <a:cs typeface="Times New Roman" panose="02020603050405020304" pitchFamily="18" charset="0"/>
              </a:rPr>
              <a:t>创建空二叉树 </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else{                           / / </a:t>
            </a:r>
            <a:r>
              <a:rPr lang="zh-CN" altLang="en-US" dirty="0">
                <a:solidFill>
                  <a:srgbClr val="0066FF"/>
                </a:solidFill>
                <a:latin typeface="Times New Roman" panose="02020603050405020304" pitchFamily="18" charset="0"/>
                <a:cs typeface="Times New Roman" panose="02020603050405020304" pitchFamily="18" charset="0"/>
              </a:rPr>
              <a:t>创建非空二叉树 </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t = new </a:t>
            </a:r>
            <a:r>
              <a:rPr lang="en-US" altLang="zh-CN" dirty="0" err="1">
                <a:solidFill>
                  <a:srgbClr val="0066FF"/>
                </a:solidFill>
                <a:latin typeface="Times New Roman" panose="02020603050405020304" pitchFamily="18" charset="0"/>
                <a:cs typeface="Times New Roman" panose="02020603050405020304" pitchFamily="18" charset="0"/>
              </a:rPr>
              <a:t>BitNode</a:t>
            </a:r>
            <a:r>
              <a:rPr lang="en-US" altLang="zh-CN" dirty="0">
                <a:solidFill>
                  <a:srgbClr val="0066FF"/>
                </a:solidFill>
                <a:latin typeface="Times New Roman" panose="02020603050405020304" pitchFamily="18" charset="0"/>
                <a:cs typeface="Times New Roman" panose="02020603050405020304" pitchFamily="18" charset="0"/>
              </a:rPr>
              <a:t>;    / / </a:t>
            </a:r>
            <a:r>
              <a:rPr lang="zh-CN" altLang="en-US" dirty="0">
                <a:solidFill>
                  <a:srgbClr val="0066FF"/>
                </a:solidFill>
                <a:latin typeface="Times New Roman" panose="02020603050405020304" pitchFamily="18" charset="0"/>
                <a:cs typeface="Times New Roman" panose="02020603050405020304" pitchFamily="18" charset="0"/>
              </a:rPr>
              <a:t>申请空间 </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t-&gt;data = </a:t>
            </a:r>
            <a:r>
              <a:rPr lang="en-US" altLang="zh-CN" dirty="0" err="1">
                <a:solidFill>
                  <a:srgbClr val="0066FF"/>
                </a:solidFill>
                <a:latin typeface="Times New Roman" panose="02020603050405020304" pitchFamily="18" charset="0"/>
                <a:cs typeface="Times New Roman" panose="02020603050405020304" pitchFamily="18" charset="0"/>
              </a:rPr>
              <a:t>ch</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Rcreate</a:t>
            </a:r>
            <a:r>
              <a:rPr lang="en-US" altLang="zh-CN" dirty="0">
                <a:solidFill>
                  <a:srgbClr val="0066FF"/>
                </a:solidFill>
                <a:latin typeface="Times New Roman" panose="02020603050405020304" pitchFamily="18" charset="0"/>
                <a:cs typeface="Times New Roman" panose="02020603050405020304" pitchFamily="18" charset="0"/>
              </a:rPr>
              <a:t>(t-&gt;</a:t>
            </a:r>
            <a:r>
              <a:rPr lang="en-US" altLang="zh-CN" dirty="0" err="1">
                <a:solidFill>
                  <a:srgbClr val="0066FF"/>
                </a:solidFill>
                <a:latin typeface="Times New Roman" panose="02020603050405020304" pitchFamily="18" charset="0"/>
                <a:cs typeface="Times New Roman" panose="02020603050405020304" pitchFamily="18" charset="0"/>
              </a:rPr>
              <a:t>lchild</a:t>
            </a:r>
            <a:r>
              <a:rPr lang="en-US" altLang="zh-CN" dirty="0">
                <a:solidFill>
                  <a:srgbClr val="0066FF"/>
                </a:solidFill>
                <a:latin typeface="Times New Roman" panose="02020603050405020304" pitchFamily="18" charset="0"/>
                <a:cs typeface="Times New Roman" panose="02020603050405020304" pitchFamily="18" charset="0"/>
              </a:rPr>
              <a:t>);  / / </a:t>
            </a:r>
            <a:r>
              <a:rPr lang="zh-CN" altLang="en-US" dirty="0">
                <a:solidFill>
                  <a:srgbClr val="0066FF"/>
                </a:solidFill>
                <a:latin typeface="Times New Roman" panose="02020603050405020304" pitchFamily="18" charset="0"/>
                <a:cs typeface="Times New Roman" panose="02020603050405020304" pitchFamily="18" charset="0"/>
              </a:rPr>
              <a:t>递归创建左子树     </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Rcreate</a:t>
            </a:r>
            <a:r>
              <a:rPr lang="en-US" altLang="zh-CN" dirty="0">
                <a:solidFill>
                  <a:srgbClr val="0066FF"/>
                </a:solidFill>
                <a:latin typeface="Times New Roman" panose="02020603050405020304" pitchFamily="18" charset="0"/>
                <a:cs typeface="Times New Roman" panose="02020603050405020304" pitchFamily="18" charset="0"/>
              </a:rPr>
              <a:t>(t-&gt;</a:t>
            </a:r>
            <a:r>
              <a:rPr lang="en-US" altLang="zh-CN" dirty="0" err="1">
                <a:solidFill>
                  <a:srgbClr val="0066FF"/>
                </a:solidFill>
                <a:latin typeface="Times New Roman" panose="02020603050405020304" pitchFamily="18" charset="0"/>
                <a:cs typeface="Times New Roman" panose="02020603050405020304" pitchFamily="18" charset="0"/>
              </a:rPr>
              <a:t>rchild</a:t>
            </a:r>
            <a:r>
              <a:rPr lang="en-US" altLang="zh-CN" dirty="0">
                <a:solidFill>
                  <a:srgbClr val="0066FF"/>
                </a:solidFill>
                <a:latin typeface="Times New Roman" panose="02020603050405020304" pitchFamily="18" charset="0"/>
                <a:cs typeface="Times New Roman" panose="02020603050405020304" pitchFamily="18" charset="0"/>
              </a:rPr>
              <a:t>);  / / </a:t>
            </a:r>
            <a:r>
              <a:rPr lang="zh-CN" altLang="en-US" dirty="0">
                <a:solidFill>
                  <a:srgbClr val="0066FF"/>
                </a:solidFill>
                <a:latin typeface="Times New Roman" panose="02020603050405020304" pitchFamily="18" charset="0"/>
                <a:cs typeface="Times New Roman" panose="02020603050405020304" pitchFamily="18" charset="0"/>
              </a:rPr>
              <a:t>递归创建右子树</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a:t>
            </a:r>
            <a:r>
              <a:rPr lang="zh-CN" altLang="en-US" dirty="0">
                <a:solidFill>
                  <a:srgbClr val="0066FF"/>
                </a:solidFill>
                <a:latin typeface="Times New Roman" panose="02020603050405020304" pitchFamily="18" charset="0"/>
                <a:cs typeface="Times New Roman" panose="02020603050405020304" pitchFamily="18" charset="0"/>
              </a:rPr>
              <a:t> </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 </a:t>
            </a:r>
            <a:endParaRPr lang="zh-CN" altLang="en-US" dirty="0">
              <a:solidFill>
                <a:srgbClr val="0066FF"/>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716016" y="1779662"/>
            <a:ext cx="4536504" cy="1477328"/>
          </a:xfrm>
          <a:prstGeom prst="rect">
            <a:avLst/>
          </a:prstGeom>
          <a:noFill/>
        </p:spPr>
        <p:txBody>
          <a:bodyPr wrap="square" rtlCol="0">
            <a:spAutoFit/>
          </a:bodyPr>
          <a:lstStyle/>
          <a:p>
            <a:r>
              <a:rPr lang="en-US" altLang="zh-CN" dirty="0">
                <a:solidFill>
                  <a:srgbClr val="0066FF"/>
                </a:solidFill>
                <a:latin typeface="Times New Roman" panose="02020603050405020304" pitchFamily="18" charset="0"/>
                <a:cs typeface="Times New Roman" panose="02020603050405020304" pitchFamily="18" charset="0"/>
              </a:rPr>
              <a:t>void </a:t>
            </a:r>
            <a:r>
              <a:rPr lang="en-US" altLang="zh-CN" dirty="0" err="1">
                <a:solidFill>
                  <a:srgbClr val="0066FF"/>
                </a:solidFill>
                <a:latin typeface="Times New Roman" panose="02020603050405020304" pitchFamily="18" charset="0"/>
                <a:cs typeface="Times New Roman" panose="02020603050405020304" pitchFamily="18" charset="0"/>
              </a:rPr>
              <a:t>BiTree</a:t>
            </a:r>
            <a:r>
              <a:rPr lang="en-US" altLang="zh-CN" dirty="0">
                <a:solidFill>
                  <a:srgbClr val="0066FF"/>
                </a:solidFill>
                <a:latin typeface="Times New Roman" panose="02020603050405020304" pitchFamily="18" charset="0"/>
                <a:cs typeface="Times New Roman" panose="02020603050405020304" pitchFamily="18" charset="0"/>
              </a:rPr>
              <a:t>::</a:t>
            </a:r>
            <a:r>
              <a:rPr lang="en-US" altLang="zh-CN" dirty="0" err="1">
                <a:solidFill>
                  <a:srgbClr val="0066FF"/>
                </a:solidFill>
                <a:latin typeface="Times New Roman" panose="02020603050405020304" pitchFamily="18" charset="0"/>
                <a:cs typeface="Times New Roman" panose="02020603050405020304" pitchFamily="18" charset="0"/>
              </a:rPr>
              <a:t>RcreateBiTree</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BitNode</a:t>
            </a:r>
            <a:r>
              <a:rPr lang="en-US" altLang="zh-CN" dirty="0">
                <a:solidFill>
                  <a:srgbClr val="0066FF"/>
                </a:solidFill>
                <a:latin typeface="Times New Roman" panose="02020603050405020304" pitchFamily="18" charset="0"/>
                <a:cs typeface="Times New Roman" panose="02020603050405020304" pitchFamily="18" charset="0"/>
              </a:rPr>
              <a:t> ∗t; </a:t>
            </a: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Rcreate</a:t>
            </a:r>
            <a:r>
              <a:rPr lang="en-US" altLang="zh-CN" dirty="0">
                <a:solidFill>
                  <a:srgbClr val="0066FF"/>
                </a:solidFill>
                <a:latin typeface="Times New Roman" panose="02020603050405020304" pitchFamily="18" charset="0"/>
                <a:cs typeface="Times New Roman" panose="02020603050405020304" pitchFamily="18" charset="0"/>
              </a:rPr>
              <a:t>(t); / / </a:t>
            </a:r>
            <a:r>
              <a:rPr lang="zh-CN" altLang="en-US" dirty="0">
                <a:solidFill>
                  <a:srgbClr val="0066FF"/>
                </a:solidFill>
                <a:latin typeface="Times New Roman" panose="02020603050405020304" pitchFamily="18" charset="0"/>
                <a:cs typeface="Times New Roman" panose="02020603050405020304" pitchFamily="18" charset="0"/>
              </a:rPr>
              <a:t>递归创建二叉树 </a:t>
            </a:r>
            <a:endParaRPr lang="en-US" altLang="zh-CN" dirty="0">
              <a:solidFill>
                <a:srgbClr val="0066FF"/>
              </a:solidFill>
              <a:latin typeface="Times New Roman" panose="02020603050405020304" pitchFamily="18" charset="0"/>
              <a:cs typeface="Times New Roman" panose="02020603050405020304" pitchFamily="18" charset="0"/>
            </a:endParaRPr>
          </a:p>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err="1">
                <a:solidFill>
                  <a:srgbClr val="0066FF"/>
                </a:solidFill>
                <a:latin typeface="Times New Roman" panose="02020603050405020304" pitchFamily="18" charset="0"/>
                <a:cs typeface="Times New Roman" panose="02020603050405020304" pitchFamily="18" charset="0"/>
              </a:rPr>
              <a:t>bt</a:t>
            </a:r>
            <a:r>
              <a:rPr lang="en-US" altLang="zh-CN" dirty="0">
                <a:solidFill>
                  <a:srgbClr val="0066FF"/>
                </a:solidFill>
                <a:latin typeface="Times New Roman" panose="02020603050405020304" pitchFamily="18" charset="0"/>
                <a:cs typeface="Times New Roman" panose="02020603050405020304" pitchFamily="18" charset="0"/>
              </a:rPr>
              <a:t> = t; / / </a:t>
            </a:r>
            <a:r>
              <a:rPr lang="zh-CN" altLang="en-US" sz="1600" dirty="0">
                <a:solidFill>
                  <a:srgbClr val="0066FF"/>
                </a:solidFill>
                <a:latin typeface="Times New Roman" panose="02020603050405020304" pitchFamily="18" charset="0"/>
                <a:cs typeface="Times New Roman" panose="02020603050405020304" pitchFamily="18" charset="0"/>
              </a:rPr>
              <a:t>将根结点指针赋值给私有成员 </a:t>
            </a:r>
            <a:r>
              <a:rPr lang="en-US" altLang="zh-CN" sz="1600" dirty="0" err="1">
                <a:solidFill>
                  <a:srgbClr val="0066FF"/>
                </a:solidFill>
                <a:latin typeface="Times New Roman" panose="02020603050405020304" pitchFamily="18" charset="0"/>
                <a:cs typeface="Times New Roman" panose="02020603050405020304" pitchFamily="18" charset="0"/>
              </a:rPr>
              <a:t>bt</a:t>
            </a:r>
            <a:r>
              <a:rPr lang="en-US" altLang="zh-CN" dirty="0">
                <a:solidFill>
                  <a:srgbClr val="0066FF"/>
                </a:solidFill>
                <a:latin typeface="Times New Roman" panose="02020603050405020304" pitchFamily="18" charset="0"/>
                <a:cs typeface="Times New Roman" panose="02020603050405020304" pitchFamily="18" charset="0"/>
              </a:rPr>
              <a:t> </a:t>
            </a:r>
          </a:p>
          <a:p>
            <a:r>
              <a:rPr lang="en-US" altLang="zh-CN" dirty="0">
                <a:solidFill>
                  <a:srgbClr val="0066FF"/>
                </a:solidFill>
                <a:latin typeface="Times New Roman" panose="02020603050405020304" pitchFamily="18" charset="0"/>
                <a:cs typeface="Times New Roman" panose="02020603050405020304" pitchFamily="18" charset="0"/>
              </a:rPr>
              <a:t>}</a:t>
            </a:r>
            <a:endParaRPr lang="zh-CN" altLang="en-US" dirty="0">
              <a:solidFill>
                <a:srgbClr val="0066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3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additive="base">
                                        <p:cTn id="4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 calcmode="lin" valueType="num">
                                      <p:cBhvr additive="base">
                                        <p:cTn id="5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additive="base">
                                        <p:cTn id="6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
                                            <p:txEl>
                                              <p:pRg st="0" end="0"/>
                                            </p:txEl>
                                          </p:spTgt>
                                        </p:tgtEl>
                                        <p:attrNameLst>
                                          <p:attrName>style.visibility</p:attrName>
                                        </p:attrNameLst>
                                      </p:cBhvr>
                                      <p:to>
                                        <p:strVal val="visible"/>
                                      </p:to>
                                    </p:set>
                                    <p:anim calcmode="lin" valueType="num">
                                      <p:cBhvr additive="base">
                                        <p:cTn id="7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
                                            <p:txEl>
                                              <p:pRg st="1" end="1"/>
                                            </p:txEl>
                                          </p:spTgt>
                                        </p:tgtEl>
                                        <p:attrNameLst>
                                          <p:attrName>style.visibility</p:attrName>
                                        </p:attrNameLst>
                                      </p:cBhvr>
                                      <p:to>
                                        <p:strVal val="visible"/>
                                      </p:to>
                                    </p:set>
                                    <p:anim calcmode="lin" valueType="num">
                                      <p:cBhvr additive="base">
                                        <p:cTn id="7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2" end="2"/>
                                            </p:txEl>
                                          </p:spTgt>
                                        </p:tgtEl>
                                        <p:attrNameLst>
                                          <p:attrName>style.visibility</p:attrName>
                                        </p:attrNameLst>
                                      </p:cBhvr>
                                      <p:to>
                                        <p:strVal val="visible"/>
                                      </p:to>
                                    </p:set>
                                    <p:anim calcmode="lin" valueType="num">
                                      <p:cBhvr additive="base">
                                        <p:cTn id="8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5">
                                            <p:txEl>
                                              <p:pRg st="3" end="3"/>
                                            </p:txEl>
                                          </p:spTgt>
                                        </p:tgtEl>
                                        <p:attrNameLst>
                                          <p:attrName>style.visibility</p:attrName>
                                        </p:attrNameLst>
                                      </p:cBhvr>
                                      <p:to>
                                        <p:strVal val="visible"/>
                                      </p:to>
                                    </p:set>
                                    <p:anim calcmode="lin" valueType="num">
                                      <p:cBhvr additive="base">
                                        <p:cTn id="9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
                                            <p:txEl>
                                              <p:pRg st="4" end="4"/>
                                            </p:txEl>
                                          </p:spTgt>
                                        </p:tgtEl>
                                        <p:attrNameLst>
                                          <p:attrName>style.visibility</p:attrName>
                                        </p:attrNameLst>
                                      </p:cBhvr>
                                      <p:to>
                                        <p:strVal val="visible"/>
                                      </p:to>
                                    </p:set>
                                    <p:anim calcmode="lin" valueType="num">
                                      <p:cBhvr additive="base">
                                        <p:cTn id="9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计算二叉树的高度</a:t>
            </a:r>
          </a:p>
        </p:txBody>
      </p:sp>
      <p:sp>
        <p:nvSpPr>
          <p:cNvPr id="3" name="内容占位符 2"/>
          <p:cNvSpPr>
            <a:spLocks noGrp="1"/>
          </p:cNvSpPr>
          <p:nvPr>
            <p:ph sz="quarter" idx="11"/>
          </p:nvPr>
        </p:nvSpPr>
        <p:spPr>
          <a:xfrm>
            <a:off x="0" y="843558"/>
            <a:ext cx="9001000" cy="1224136"/>
          </a:xfrm>
        </p:spPr>
        <p:txBody>
          <a:bodyPr/>
          <a:lstStyle/>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solidFill>
                  <a:srgbClr val="C00000"/>
                </a:solidFill>
                <a:latin typeface="隶书" panose="02010509060101010101" pitchFamily="49" charset="-122"/>
                <a:ea typeface="隶书" panose="02010509060101010101" pitchFamily="49" charset="-122"/>
              </a:rPr>
              <a:t>BTNodeDepth</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函数递归计算二叉树的树高</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其过程为</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判断二叉树 </a:t>
            </a:r>
            <a:r>
              <a:rPr lang="en-US" altLang="zh-CN" sz="1800" dirty="0">
                <a:solidFill>
                  <a:srgbClr val="C00000"/>
                </a:solidFill>
                <a:latin typeface="隶书" panose="02010509060101010101" pitchFamily="49" charset="-122"/>
                <a:ea typeface="隶书" panose="02010509060101010101" pitchFamily="49" charset="-122"/>
              </a:rPr>
              <a:t>t </a:t>
            </a:r>
            <a:r>
              <a:rPr lang="zh-CN" altLang="en-US" sz="1800" dirty="0">
                <a:solidFill>
                  <a:srgbClr val="C00000"/>
                </a:solidFill>
                <a:latin typeface="隶书" panose="02010509060101010101" pitchFamily="49" charset="-122"/>
                <a:ea typeface="隶书" panose="02010509060101010101" pitchFamily="49" charset="-122"/>
              </a:rPr>
              <a:t>是否为空树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若为空树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树高则为 </a:t>
            </a:r>
            <a:r>
              <a:rPr lang="en-US" altLang="zh-CN" sz="1800" dirty="0">
                <a:solidFill>
                  <a:srgbClr val="C00000"/>
                </a:solidFill>
                <a:latin typeface="隶书" panose="02010509060101010101" pitchFamily="49" charset="-122"/>
                <a:ea typeface="隶书" panose="02010509060101010101" pitchFamily="49" charset="-122"/>
              </a:rPr>
              <a:t>0; </a:t>
            </a:r>
            <a:r>
              <a:rPr lang="zh-CN" altLang="en-US" sz="1800" dirty="0">
                <a:solidFill>
                  <a:srgbClr val="C00000"/>
                </a:solidFill>
                <a:latin typeface="隶书" panose="02010509060101010101" pitchFamily="49" charset="-122"/>
                <a:ea typeface="隶书" panose="02010509060101010101" pitchFamily="49" charset="-122"/>
              </a:rPr>
              <a:t>若为非空树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则计算左子树的高度</a:t>
            </a:r>
            <a:r>
              <a:rPr lang="en-US" altLang="zh-CN" sz="1800" dirty="0">
                <a:solidFill>
                  <a:srgbClr val="C00000"/>
                </a:solidFill>
                <a:latin typeface="隶书" panose="02010509060101010101" pitchFamily="49" charset="-122"/>
                <a:ea typeface="隶书" panose="02010509060101010101" pitchFamily="49" charset="-122"/>
              </a:rPr>
              <a:t>m</a:t>
            </a:r>
            <a:r>
              <a:rPr lang="zh-CN" altLang="en-US" sz="1800" dirty="0">
                <a:solidFill>
                  <a:srgbClr val="C00000"/>
                </a:solidFill>
                <a:latin typeface="隶书" panose="02010509060101010101" pitchFamily="49" charset="-122"/>
                <a:ea typeface="隶书" panose="02010509060101010101" pitchFamily="49" charset="-122"/>
              </a:rPr>
              <a:t>和右子树的高度 </a:t>
            </a:r>
            <a:r>
              <a:rPr lang="en-US" altLang="zh-CN" sz="1800" dirty="0">
                <a:solidFill>
                  <a:srgbClr val="C00000"/>
                </a:solidFill>
                <a:latin typeface="隶书" panose="02010509060101010101" pitchFamily="49" charset="-122"/>
                <a:ea typeface="隶书" panose="02010509060101010101" pitchFamily="49" charset="-122"/>
              </a:rPr>
              <a:t>n; </a:t>
            </a:r>
            <a:r>
              <a:rPr lang="en-US" altLang="zh-CN" sz="1800" dirty="0" err="1">
                <a:solidFill>
                  <a:srgbClr val="C00000"/>
                </a:solidFill>
                <a:latin typeface="隶书" panose="02010509060101010101" pitchFamily="49" charset="-122"/>
                <a:ea typeface="隶书" panose="02010509060101010101" pitchFamily="49" charset="-122"/>
              </a:rPr>
              <a:t>m≥n</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返回</a:t>
            </a:r>
            <a:r>
              <a:rPr lang="en-US" altLang="zh-CN" sz="1800" dirty="0">
                <a:solidFill>
                  <a:srgbClr val="C00000"/>
                </a:solidFill>
                <a:latin typeface="隶书" panose="02010509060101010101" pitchFamily="49" charset="-122"/>
                <a:ea typeface="隶书" panose="02010509060101010101" pitchFamily="49" charset="-122"/>
              </a:rPr>
              <a:t>m</a:t>
            </a:r>
            <a:r>
              <a:rPr lang="zh-CN" altLang="en-US" sz="1800" dirty="0">
                <a:solidFill>
                  <a:srgbClr val="C00000"/>
                </a:solidFill>
                <a:latin typeface="隶书" panose="02010509060101010101" pitchFamily="49" charset="-122"/>
                <a:ea typeface="隶书" panose="02010509060101010101" pitchFamily="49" charset="-122"/>
              </a:rPr>
              <a:t>，否则返回</a:t>
            </a:r>
            <a:r>
              <a:rPr lang="en-US" altLang="zh-CN" sz="1800" dirty="0">
                <a:solidFill>
                  <a:srgbClr val="C00000"/>
                </a:solidFill>
                <a:latin typeface="隶书" panose="02010509060101010101" pitchFamily="49" charset="-122"/>
                <a:ea typeface="隶书" panose="02010509060101010101" pitchFamily="49" charset="-122"/>
              </a:rPr>
              <a:t>n</a:t>
            </a:r>
            <a:endParaRPr lang="zh-CN" altLang="en-US" sz="1800" dirty="0">
              <a:solidFill>
                <a:srgbClr val="C00000"/>
              </a:solidFill>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611560" y="2067694"/>
                <a:ext cx="7956376" cy="2261517"/>
              </a:xfrm>
              <a:prstGeom prst="rect">
                <a:avLst/>
              </a:prstGeom>
              <a:noFill/>
            </p:spPr>
            <p:txBody>
              <a:bodyPr wrap="square" rtlCol="0">
                <a:spAutoFit/>
              </a:bodyPr>
              <a:lstStyle/>
              <a:p>
                <a:r>
                  <a:rPr lang="zh-CN" altLang="zh-CN" dirty="0">
                    <a:solidFill>
                      <a:srgbClr val="0066FF"/>
                    </a:solidFill>
                  </a:rPr>
                  <a:t>递归函数描述如下：</a:t>
                </a:r>
              </a:p>
              <a:p>
                <a:pPr/>
                <a14:m>
                  <m:oMathPara xmlns:m="http://schemas.openxmlformats.org/officeDocument/2006/math">
                    <m:oMathParaPr>
                      <m:jc m:val="centerGroup"/>
                    </m:oMathParaPr>
                    <m:oMath xmlns:m="http://schemas.openxmlformats.org/officeDocument/2006/math">
                      <m:d>
                        <m:dPr>
                          <m:begChr m:val="{"/>
                          <m:endChr m:val=""/>
                          <m:ctrlPr>
                            <a:rPr lang="zh-CN" altLang="zh-CN" i="1">
                              <a:solidFill>
                                <a:srgbClr val="0066FF"/>
                              </a:solidFill>
                              <a:latin typeface="Cambria Math" panose="02040503050406030204" pitchFamily="18" charset="0"/>
                            </a:rPr>
                          </m:ctrlPr>
                        </m:dPr>
                        <m:e>
                          <m:eqArr>
                            <m:eqArrPr>
                              <m:ctrlPr>
                                <a:rPr lang="zh-CN" altLang="zh-CN" i="1">
                                  <a:solidFill>
                                    <a:srgbClr val="0066FF"/>
                                  </a:solidFill>
                                  <a:latin typeface="Cambria Math" panose="02040503050406030204" pitchFamily="18" charset="0"/>
                                </a:rPr>
                              </m:ctrlPr>
                            </m:eqArrPr>
                            <m:e>
                              <m:r>
                                <m:rPr>
                                  <m:sty m:val="p"/>
                                </m:rPr>
                                <a:rPr lang="es-ES" altLang="zh-CN">
                                  <a:solidFill>
                                    <a:srgbClr val="0066FF"/>
                                  </a:solidFill>
                                  <a:latin typeface="Cambria Math" panose="02040503050406030204" pitchFamily="18" charset="0"/>
                                </a:rPr>
                                <m:t>BTNodeDepth</m:t>
                              </m:r>
                              <m:d>
                                <m:dPr>
                                  <m:ctrlPr>
                                    <a:rPr lang="zh-CN" altLang="zh-CN" i="1">
                                      <a:solidFill>
                                        <a:srgbClr val="0066FF"/>
                                      </a:solidFill>
                                      <a:latin typeface="Cambria Math" panose="02040503050406030204" pitchFamily="18" charset="0"/>
                                    </a:rPr>
                                  </m:ctrlPr>
                                </m:dPr>
                                <m:e>
                                  <m:r>
                                    <a:rPr lang="es-ES" altLang="zh-CN">
                                      <a:solidFill>
                                        <a:srgbClr val="0066FF"/>
                                      </a:solidFill>
                                      <a:latin typeface="Cambria Math" panose="02040503050406030204" pitchFamily="18" charset="0"/>
                                    </a:rPr>
                                    <m:t>∅</m:t>
                                  </m:r>
                                </m:e>
                              </m:d>
                              <m:r>
                                <a:rPr lang="es-ES" altLang="zh-CN">
                                  <a:solidFill>
                                    <a:srgbClr val="0066FF"/>
                                  </a:solidFill>
                                  <a:latin typeface="Cambria Math" panose="02040503050406030204" pitchFamily="18" charset="0"/>
                                </a:rPr>
                                <m:t>=0                                                                        </m:t>
                              </m:r>
                            </m:e>
                            <m:e>
                              <m:r>
                                <m:rPr>
                                  <m:sty m:val="p"/>
                                </m:rPr>
                                <a:rPr lang="es-ES" altLang="zh-CN">
                                  <a:solidFill>
                                    <a:srgbClr val="0066FF"/>
                                  </a:solidFill>
                                  <a:latin typeface="Cambria Math" panose="02040503050406030204" pitchFamily="18" charset="0"/>
                                </a:rPr>
                                <m:t>BTNodeDepth</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e>
                              </m:d>
                              <m:r>
                                <a:rPr lang="es-ES" altLang="zh-CN">
                                  <a:solidFill>
                                    <a:srgbClr val="0066FF"/>
                                  </a:solidFill>
                                  <a:latin typeface="Cambria Math" panose="02040503050406030204" pitchFamily="18" charset="0"/>
                                </a:rPr>
                                <m:t>=</m:t>
                              </m:r>
                              <m:d>
                                <m:dPr>
                                  <m:begChr m:val="{"/>
                                  <m:endChr m:val=""/>
                                  <m:ctrlPr>
                                    <a:rPr lang="zh-CN" altLang="zh-CN" i="1">
                                      <a:solidFill>
                                        <a:srgbClr val="0066FF"/>
                                      </a:solidFill>
                                      <a:latin typeface="Cambria Math" panose="02040503050406030204" pitchFamily="18" charset="0"/>
                                    </a:rPr>
                                  </m:ctrlPr>
                                </m:dPr>
                                <m:e>
                                  <m:eqArr>
                                    <m:eqArrPr>
                                      <m:ctrlPr>
                                        <a:rPr lang="zh-CN" altLang="zh-CN" i="1">
                                          <a:solidFill>
                                            <a:srgbClr val="0066FF"/>
                                          </a:solidFill>
                                          <a:latin typeface="Cambria Math" panose="02040503050406030204" pitchFamily="18" charset="0"/>
                                        </a:rPr>
                                      </m:ctrlPr>
                                    </m:eqArrPr>
                                    <m:e>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=1+</m:t>
                                      </m:r>
                                      <m:r>
                                        <m:rPr>
                                          <m:sty m:val="p"/>
                                        </m:rPr>
                                        <a:rPr lang="es-ES" altLang="zh-CN">
                                          <a:solidFill>
                                            <a:srgbClr val="0066FF"/>
                                          </a:solidFill>
                                          <a:latin typeface="Cambria Math" panose="02040503050406030204" pitchFamily="18" charset="0"/>
                                        </a:rPr>
                                        <m:t>BTNodeDepth</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lchild</m:t>
                                          </m:r>
                                        </m:e>
                                      </m:d>
                                    </m:e>
                                    <m:e>
                                      <m:r>
                                        <m:rPr>
                                          <m:sty m:val="p"/>
                                        </m:rPr>
                                        <a:rPr lang="es-ES" altLang="zh-CN">
                                          <a:solidFill>
                                            <a:srgbClr val="0066FF"/>
                                          </a:solidFill>
                                          <a:latin typeface="Cambria Math" panose="02040503050406030204" pitchFamily="18" charset="0"/>
                                        </a:rPr>
                                        <m:t>n</m:t>
                                      </m:r>
                                      <m:r>
                                        <a:rPr lang="es-ES" altLang="zh-CN">
                                          <a:solidFill>
                                            <a:srgbClr val="0066FF"/>
                                          </a:solidFill>
                                          <a:latin typeface="Cambria Math" panose="02040503050406030204" pitchFamily="18" charset="0"/>
                                        </a:rPr>
                                        <m:t>=1+</m:t>
                                      </m:r>
                                      <m:r>
                                        <m:rPr>
                                          <m:sty m:val="p"/>
                                        </m:rPr>
                                        <a:rPr lang="es-ES" altLang="zh-CN">
                                          <a:solidFill>
                                            <a:srgbClr val="0066FF"/>
                                          </a:solidFill>
                                          <a:latin typeface="Cambria Math" panose="02040503050406030204" pitchFamily="18" charset="0"/>
                                        </a:rPr>
                                        <m:t>BTNodeDepth</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rchild</m:t>
                                          </m:r>
                                        </m:e>
                                      </m:d>
                                    </m:e>
                                    <m:e>
                                      <m:r>
                                        <m:rPr>
                                          <m:sty m:val="p"/>
                                        </m:rPr>
                                        <a:rPr lang="es-ES" altLang="zh-CN">
                                          <a:solidFill>
                                            <a:srgbClr val="0066FF"/>
                                          </a:solidFill>
                                          <a:latin typeface="Cambria Math" panose="02040503050406030204" pitchFamily="18" charset="0"/>
                                        </a:rPr>
                                        <m:t>if</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n</m:t>
                                          </m:r>
                                        </m:e>
                                      </m:d>
                                      <m:r>
                                        <m:rPr>
                                          <m:sty m:val="p"/>
                                        </m:rPr>
                                        <a:rPr lang="es-ES" altLang="zh-CN">
                                          <a:solidFill>
                                            <a:srgbClr val="0066FF"/>
                                          </a:solidFill>
                                          <a:latin typeface="Cambria Math" panose="02040503050406030204" pitchFamily="18" charset="0"/>
                                        </a:rPr>
                                        <m:t>return</m:t>
                                      </m:r>
                                      <m:r>
                                        <a:rPr lang="es-ES" altLang="zh-CN">
                                          <a:solidFill>
                                            <a:srgbClr val="0066FF"/>
                                          </a:solidFill>
                                          <a:latin typeface="Cambria Math" panose="02040503050406030204" pitchFamily="18" charset="0"/>
                                        </a:rPr>
                                        <m:t> </m:t>
                                      </m:r>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                                  </m:t>
                                      </m:r>
                                    </m:e>
                                    <m:e>
                                      <m:r>
                                        <m:rPr>
                                          <m:sty m:val="p"/>
                                        </m:rPr>
                                        <a:rPr lang="es-ES" altLang="zh-CN">
                                          <a:solidFill>
                                            <a:srgbClr val="0066FF"/>
                                          </a:solidFill>
                                          <a:latin typeface="Cambria Math" panose="02040503050406030204" pitchFamily="18" charset="0"/>
                                        </a:rPr>
                                        <m:t>else</m:t>
                                      </m:r>
                                      <m:r>
                                        <a:rPr lang="es-ES" altLang="zh-CN">
                                          <a:solidFill>
                                            <a:srgbClr val="0066FF"/>
                                          </a:solidFill>
                                          <a:latin typeface="Cambria Math" panose="02040503050406030204" pitchFamily="18" charset="0"/>
                                        </a:rPr>
                                        <m:t> </m:t>
                                      </m:r>
                                      <m:r>
                                        <m:rPr>
                                          <m:sty m:val="p"/>
                                        </m:rPr>
                                        <a:rPr lang="es-ES" altLang="zh-CN">
                                          <a:solidFill>
                                            <a:srgbClr val="0066FF"/>
                                          </a:solidFill>
                                          <a:latin typeface="Cambria Math" panose="02040503050406030204" pitchFamily="18" charset="0"/>
                                        </a:rPr>
                                        <m:t>return</m:t>
                                      </m:r>
                                      <m:r>
                                        <a:rPr lang="es-ES" altLang="zh-CN">
                                          <a:solidFill>
                                            <a:srgbClr val="0066FF"/>
                                          </a:solidFill>
                                          <a:latin typeface="Cambria Math" panose="02040503050406030204" pitchFamily="18" charset="0"/>
                                        </a:rPr>
                                        <m:t> </m:t>
                                      </m:r>
                                      <m:r>
                                        <m:rPr>
                                          <m:sty m:val="p"/>
                                        </m:rPr>
                                        <a:rPr lang="es-ES" altLang="zh-CN">
                                          <a:solidFill>
                                            <a:srgbClr val="0066FF"/>
                                          </a:solidFill>
                                          <a:latin typeface="Cambria Math" panose="02040503050406030204" pitchFamily="18" charset="0"/>
                                        </a:rPr>
                                        <m:t>n</m:t>
                                      </m:r>
                                      <m:r>
                                        <a:rPr lang="es-ES" altLang="zh-CN">
                                          <a:solidFill>
                                            <a:srgbClr val="0066FF"/>
                                          </a:solidFill>
                                          <a:latin typeface="Cambria Math" panose="02040503050406030204" pitchFamily="18" charset="0"/>
                                        </a:rPr>
                                        <m:t>                                              </m:t>
                                      </m:r>
                                    </m:e>
                                  </m:eqArr>
                                </m:e>
                              </m:d>
                            </m:e>
                          </m:eqArr>
                        </m:e>
                      </m:d>
                    </m:oMath>
                  </m:oMathPara>
                </a14:m>
                <a:endParaRPr lang="zh-CN" altLang="zh-CN"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611560" y="2067694"/>
                <a:ext cx="7956376" cy="2261517"/>
              </a:xfrm>
              <a:prstGeom prst="rect">
                <a:avLst/>
              </a:prstGeom>
              <a:blipFill rotWithShape="0">
                <a:blip r:embed="rId3"/>
                <a:stretch>
                  <a:fillRect l="-613" t="-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323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计算二叉树的高度</a:t>
            </a:r>
          </a:p>
        </p:txBody>
      </p:sp>
      <p:sp>
        <p:nvSpPr>
          <p:cNvPr id="3" name="内容占位符 2"/>
          <p:cNvSpPr>
            <a:spLocks noGrp="1"/>
          </p:cNvSpPr>
          <p:nvPr>
            <p:ph sz="quarter" idx="11"/>
          </p:nvPr>
        </p:nvSpPr>
        <p:spPr>
          <a:xfrm>
            <a:off x="5807" y="987574"/>
            <a:ext cx="5934345" cy="3507876"/>
          </a:xfrm>
        </p:spPr>
        <p:txBody>
          <a:bodyPr/>
          <a:lstStyle/>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int BiTree::BTNodeDepth(BitNode *t){</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a:t>
            </a:r>
            <a:r>
              <a:rPr lang="zh-CN" altLang="zh-CN" sz="1800" dirty="0">
                <a:solidFill>
                  <a:srgbClr val="0066FF"/>
                </a:solidFill>
                <a:latin typeface="Times New Roman" panose="02020603050405020304" pitchFamily="18" charset="0"/>
                <a:ea typeface="+mn-ea"/>
                <a:cs typeface="Times New Roman" panose="02020603050405020304" pitchFamily="18" charset="0"/>
              </a:rPr>
              <a:t>递归计算二叉树树高</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if(t==NULL) return 0;</a:t>
            </a:r>
            <a:endParaRPr lang="zh-CN" altLang="zh-CN" sz="1800" dirty="0">
              <a:solidFill>
                <a:srgbClr val="0066FF"/>
              </a:solidFill>
              <a:latin typeface="Times New Roman" panose="02020603050405020304" pitchFamily="18" charset="0"/>
              <a:ea typeface="+mn-ea"/>
              <a:cs typeface="Times New Roman" panose="02020603050405020304" pitchFamily="18" charset="0"/>
            </a:endParaRP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else{</a:t>
            </a:r>
            <a:endParaRPr lang="zh-CN" altLang="zh-CN" sz="1800" dirty="0">
              <a:solidFill>
                <a:srgbClr val="0066FF"/>
              </a:solidFill>
              <a:latin typeface="Times New Roman" panose="02020603050405020304" pitchFamily="18" charset="0"/>
              <a:ea typeface="+mn-ea"/>
              <a:cs typeface="Times New Roman" panose="02020603050405020304" pitchFamily="18" charset="0"/>
            </a:endParaRP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int m=1+ BTNodeDepth(t-&gt;lchild);</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a:t>
            </a:r>
            <a:r>
              <a:rPr lang="zh-CN" altLang="zh-CN" sz="1800" dirty="0">
                <a:solidFill>
                  <a:srgbClr val="0066FF"/>
                </a:solidFill>
                <a:latin typeface="Times New Roman" panose="02020603050405020304" pitchFamily="18" charset="0"/>
                <a:ea typeface="+mn-ea"/>
                <a:cs typeface="Times New Roman" panose="02020603050405020304" pitchFamily="18" charset="0"/>
              </a:rPr>
              <a:t>计算左子树树高</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int n=1+ BTNodeDepth(t-&gt;rchild);</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a:t>
            </a:r>
            <a:r>
              <a:rPr lang="zh-CN" altLang="zh-CN" sz="1800" dirty="0">
                <a:solidFill>
                  <a:srgbClr val="0066FF"/>
                </a:solidFill>
                <a:latin typeface="Times New Roman" panose="02020603050405020304" pitchFamily="18" charset="0"/>
                <a:ea typeface="+mn-ea"/>
                <a:cs typeface="Times New Roman" panose="02020603050405020304" pitchFamily="18" charset="0"/>
              </a:rPr>
              <a:t>计算右子树树高</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if(m&gt;=n) return m; //</a:t>
            </a:r>
            <a:r>
              <a:rPr lang="zh-CN" altLang="zh-CN" sz="1800" dirty="0">
                <a:solidFill>
                  <a:srgbClr val="0066FF"/>
                </a:solidFill>
                <a:latin typeface="Times New Roman" panose="02020603050405020304" pitchFamily="18" charset="0"/>
                <a:ea typeface="+mn-ea"/>
                <a:cs typeface="Times New Roman" panose="02020603050405020304" pitchFamily="18" charset="0"/>
              </a:rPr>
              <a:t>比较左右子树高度</a:t>
            </a: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else return n;</a:t>
            </a:r>
            <a:endParaRPr lang="zh-CN" altLang="zh-CN" sz="1800" dirty="0">
              <a:solidFill>
                <a:srgbClr val="0066FF"/>
              </a:solidFill>
              <a:latin typeface="Times New Roman" panose="02020603050405020304" pitchFamily="18" charset="0"/>
              <a:ea typeface="+mn-ea"/>
              <a:cs typeface="Times New Roman" panose="02020603050405020304" pitchFamily="18" charset="0"/>
            </a:endParaRP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   }</a:t>
            </a:r>
            <a:endParaRPr lang="zh-CN" altLang="zh-CN" sz="1800" dirty="0">
              <a:solidFill>
                <a:srgbClr val="0066FF"/>
              </a:solidFill>
              <a:latin typeface="Times New Roman" panose="02020603050405020304" pitchFamily="18" charset="0"/>
              <a:ea typeface="+mn-ea"/>
              <a:cs typeface="Times New Roman" panose="02020603050405020304" pitchFamily="18" charset="0"/>
            </a:endParaRPr>
          </a:p>
          <a:p>
            <a:pPr>
              <a:lnSpc>
                <a:spcPts val="2300"/>
              </a:lnSpc>
              <a:spcBef>
                <a:spcPts val="0"/>
              </a:spcBef>
            </a:pPr>
            <a:r>
              <a:rPr lang="es-ES" altLang="zh-CN" sz="1800" dirty="0">
                <a:solidFill>
                  <a:srgbClr val="0066FF"/>
                </a:solidFill>
                <a:latin typeface="Times New Roman" panose="02020603050405020304" pitchFamily="18" charset="0"/>
                <a:ea typeface="+mn-ea"/>
                <a:cs typeface="Times New Roman" panose="02020603050405020304" pitchFamily="18" charset="0"/>
              </a:rPr>
              <a:t>}</a:t>
            </a:r>
            <a:endParaRPr lang="zh-CN" altLang="zh-CN" sz="1800" dirty="0">
              <a:solidFill>
                <a:srgbClr val="0066FF"/>
              </a:solidFill>
              <a:latin typeface="Times New Roman" panose="02020603050405020304" pitchFamily="18" charset="0"/>
              <a:ea typeface="+mn-ea"/>
              <a:cs typeface="Times New Roman" panose="02020603050405020304" pitchFamily="18" charset="0"/>
            </a:endParaRPr>
          </a:p>
          <a:p>
            <a:pPr>
              <a:lnSpc>
                <a:spcPts val="2800"/>
              </a:lnSpc>
              <a:spcBef>
                <a:spcPts val="0"/>
              </a:spcBef>
            </a:pPr>
            <a:endParaRPr lang="zh-CN" altLang="en-US" sz="1800" dirty="0"/>
          </a:p>
        </p:txBody>
      </p:sp>
      <p:sp>
        <p:nvSpPr>
          <p:cNvPr id="4" name="文本框 3"/>
          <p:cNvSpPr txBox="1"/>
          <p:nvPr/>
        </p:nvSpPr>
        <p:spPr>
          <a:xfrm>
            <a:off x="4932040" y="1131590"/>
            <a:ext cx="4211960" cy="1846659"/>
          </a:xfrm>
          <a:prstGeom prst="rect">
            <a:avLst/>
          </a:prstGeom>
          <a:noFill/>
        </p:spPr>
        <p:txBody>
          <a:bodyPr wrap="square" rtlCol="0">
            <a:spAutoFit/>
          </a:bodyPr>
          <a:lstStyle/>
          <a:p>
            <a:r>
              <a:rPr lang="es-ES" altLang="zh-CN" sz="1600" dirty="0">
                <a:solidFill>
                  <a:srgbClr val="0066FF"/>
                </a:solidFill>
                <a:latin typeface="Times New Roman" panose="02020603050405020304" pitchFamily="18" charset="0"/>
                <a:cs typeface="Times New Roman" panose="02020603050405020304" pitchFamily="18" charset="0"/>
              </a:rPr>
              <a:t>int BiTree::BTNodeDepthBiTree(){    </a:t>
            </a:r>
          </a:p>
          <a:p>
            <a:r>
              <a:rPr lang="es-ES" altLang="zh-CN" sz="1600" dirty="0">
                <a:solidFill>
                  <a:srgbClr val="0066FF"/>
                </a:solidFill>
                <a:latin typeface="Times New Roman" panose="02020603050405020304" pitchFamily="18" charset="0"/>
                <a:cs typeface="Times New Roman" panose="02020603050405020304" pitchFamily="18" charset="0"/>
              </a:rPr>
              <a:t>      //</a:t>
            </a:r>
            <a:r>
              <a:rPr lang="zh-CN" altLang="zh-CN" sz="1600" dirty="0">
                <a:solidFill>
                  <a:srgbClr val="0066FF"/>
                </a:solidFill>
                <a:latin typeface="Times New Roman" panose="02020603050405020304" pitchFamily="18" charset="0"/>
                <a:cs typeface="Times New Roman" panose="02020603050405020304" pitchFamily="18" charset="0"/>
              </a:rPr>
              <a:t>计算二叉树高度</a:t>
            </a:r>
          </a:p>
          <a:p>
            <a:r>
              <a:rPr lang="es-ES" altLang="zh-CN" sz="1600" dirty="0">
                <a:solidFill>
                  <a:srgbClr val="0066FF"/>
                </a:solidFill>
                <a:latin typeface="Times New Roman" panose="02020603050405020304" pitchFamily="18" charset="0"/>
                <a:cs typeface="Times New Roman" panose="02020603050405020304" pitchFamily="18" charset="0"/>
              </a:rPr>
              <a:t>   BitNode *p=bt;      //</a:t>
            </a:r>
            <a:r>
              <a:rPr lang="zh-CN" altLang="zh-CN" sz="1600" dirty="0">
                <a:solidFill>
                  <a:srgbClr val="0066FF"/>
                </a:solidFill>
                <a:latin typeface="Times New Roman" panose="02020603050405020304" pitchFamily="18" charset="0"/>
                <a:cs typeface="Times New Roman" panose="02020603050405020304" pitchFamily="18" charset="0"/>
              </a:rPr>
              <a:t>读取私有成员指针</a:t>
            </a:r>
            <a:r>
              <a:rPr lang="es-ES" altLang="zh-CN" sz="1600" dirty="0">
                <a:solidFill>
                  <a:srgbClr val="0066FF"/>
                </a:solidFill>
                <a:latin typeface="Times New Roman" panose="02020603050405020304" pitchFamily="18" charset="0"/>
                <a:cs typeface="Times New Roman" panose="02020603050405020304" pitchFamily="18" charset="0"/>
              </a:rPr>
              <a:t>bt</a:t>
            </a:r>
            <a:endParaRPr lang="zh-CN" altLang="zh-CN" sz="1600" dirty="0">
              <a:solidFill>
                <a:srgbClr val="0066FF"/>
              </a:solidFill>
              <a:latin typeface="Times New Roman" panose="02020603050405020304" pitchFamily="18" charset="0"/>
              <a:cs typeface="Times New Roman" panose="02020603050405020304" pitchFamily="18" charset="0"/>
            </a:endParaRPr>
          </a:p>
          <a:p>
            <a:r>
              <a:rPr lang="es-ES" altLang="zh-CN" sz="1600" dirty="0">
                <a:solidFill>
                  <a:srgbClr val="0066FF"/>
                </a:solidFill>
                <a:latin typeface="Times New Roman" panose="02020603050405020304" pitchFamily="18" charset="0"/>
                <a:cs typeface="Times New Roman" panose="02020603050405020304" pitchFamily="18" charset="0"/>
              </a:rPr>
              <a:t>   return BTNodeDepth(p); //</a:t>
            </a:r>
            <a:r>
              <a:rPr lang="zh-CN" altLang="zh-CN" sz="1600" dirty="0">
                <a:solidFill>
                  <a:srgbClr val="0066FF"/>
                </a:solidFill>
                <a:latin typeface="Times New Roman" panose="02020603050405020304" pitchFamily="18" charset="0"/>
                <a:cs typeface="Times New Roman" panose="02020603050405020304" pitchFamily="18" charset="0"/>
              </a:rPr>
              <a:t>调用计算二叉树高度的递归函数</a:t>
            </a:r>
          </a:p>
          <a:p>
            <a:r>
              <a:rPr lang="es-E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8845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 calcmode="lin" valueType="num">
                                      <p:cBhvr additive="base">
                                        <p:cTn id="7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 calcmode="lin" valueType="num">
                                      <p:cBhvr additive="base">
                                        <p:cTn id="8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
                                            <p:txEl>
                                              <p:pRg st="2" end="2"/>
                                            </p:txEl>
                                          </p:spTgt>
                                        </p:tgtEl>
                                        <p:attrNameLst>
                                          <p:attrName>style.visibility</p:attrName>
                                        </p:attrNameLst>
                                      </p:cBhvr>
                                      <p:to>
                                        <p:strVal val="visible"/>
                                      </p:to>
                                    </p:set>
                                    <p:animEffect transition="in" filter="fade">
                                      <p:cBhvr>
                                        <p:cTn id="89" dur="1000"/>
                                        <p:tgtEl>
                                          <p:spTgt spid="4">
                                            <p:txEl>
                                              <p:pRg st="2" end="2"/>
                                            </p:txEl>
                                          </p:spTgt>
                                        </p:tgtEl>
                                      </p:cBhvr>
                                    </p:animEffect>
                                    <p:anim calcmode="lin" valueType="num">
                                      <p:cBhvr>
                                        <p:cTn id="9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4">
                                            <p:txEl>
                                              <p:pRg st="3" end="3"/>
                                            </p:txEl>
                                          </p:spTgt>
                                        </p:tgtEl>
                                        <p:attrNameLst>
                                          <p:attrName>style.visibility</p:attrName>
                                        </p:attrNameLst>
                                      </p:cBhvr>
                                      <p:to>
                                        <p:strVal val="visible"/>
                                      </p:to>
                                    </p:set>
                                    <p:anim calcmode="lin" valueType="num">
                                      <p:cBhvr additive="base">
                                        <p:cTn id="9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anim calcmode="lin" valueType="num">
                                      <p:cBhvr additive="base">
                                        <p:cTn id="10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计算二叉树的树叶数</a:t>
            </a:r>
          </a:p>
        </p:txBody>
      </p:sp>
      <p:sp>
        <p:nvSpPr>
          <p:cNvPr id="3" name="内容占位符 2"/>
          <p:cNvSpPr>
            <a:spLocks noGrp="1"/>
          </p:cNvSpPr>
          <p:nvPr>
            <p:ph sz="quarter" idx="11"/>
          </p:nvPr>
        </p:nvSpPr>
        <p:spPr>
          <a:xfrm>
            <a:off x="107504" y="915566"/>
            <a:ext cx="9036496" cy="1363610"/>
          </a:xfrm>
        </p:spPr>
        <p:txBody>
          <a:bodyPr/>
          <a:lstStyle/>
          <a:p>
            <a:pPr algn="just"/>
            <a:r>
              <a:rPr lang="en-US" altLang="zh-CN" sz="1800" dirty="0">
                <a:solidFill>
                  <a:srgbClr val="C00000"/>
                </a:solidFill>
                <a:latin typeface="隶书" panose="02010509060101010101" pitchFamily="49" charset="-122"/>
                <a:ea typeface="隶书" panose="02010509060101010101" pitchFamily="49" charset="-122"/>
              </a:rPr>
              <a:t>    </a:t>
            </a:r>
            <a:r>
              <a:rPr lang="en-US" altLang="zh-CN" sz="1800" dirty="0" err="1">
                <a:solidFill>
                  <a:srgbClr val="C00000"/>
                </a:solidFill>
                <a:latin typeface="隶书" panose="02010509060101010101" pitchFamily="49" charset="-122"/>
                <a:ea typeface="隶书" panose="02010509060101010101" pitchFamily="49" charset="-122"/>
              </a:rPr>
              <a:t>BTNodeLeaf</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计算二叉树的树叶数</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其过程为</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判断 </a:t>
            </a:r>
            <a:r>
              <a:rPr lang="en-US" altLang="zh-CN" sz="1800" dirty="0">
                <a:solidFill>
                  <a:srgbClr val="C00000"/>
                </a:solidFill>
                <a:latin typeface="隶书" panose="02010509060101010101" pitchFamily="49" charset="-122"/>
                <a:ea typeface="隶书" panose="02010509060101010101" pitchFamily="49" charset="-122"/>
              </a:rPr>
              <a:t>t </a:t>
            </a:r>
            <a:r>
              <a:rPr lang="zh-CN" altLang="en-US" sz="1800" dirty="0">
                <a:solidFill>
                  <a:srgbClr val="C00000"/>
                </a:solidFill>
                <a:latin typeface="隶书" panose="02010509060101010101" pitchFamily="49" charset="-122"/>
                <a:ea typeface="隶书" panose="02010509060101010101" pitchFamily="49" charset="-122"/>
              </a:rPr>
              <a:t>是否为空树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若为空树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则树叶数为</a:t>
            </a:r>
            <a:r>
              <a:rPr lang="en-US" altLang="zh-CN" sz="1800" dirty="0">
                <a:solidFill>
                  <a:srgbClr val="C00000"/>
                </a:solidFill>
                <a:latin typeface="隶书" panose="02010509060101010101" pitchFamily="49" charset="-122"/>
                <a:ea typeface="隶书" panose="02010509060101010101" pitchFamily="49" charset="-122"/>
              </a:rPr>
              <a:t>0; </a:t>
            </a:r>
            <a:r>
              <a:rPr lang="zh-CN" altLang="en-US" sz="1800" dirty="0">
                <a:solidFill>
                  <a:srgbClr val="C00000"/>
                </a:solidFill>
                <a:latin typeface="隶书" panose="02010509060101010101" pitchFamily="49" charset="-122"/>
                <a:ea typeface="隶书" panose="02010509060101010101" pitchFamily="49" charset="-122"/>
              </a:rPr>
              <a:t>若为非空树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则计算左子树的树叶数</a:t>
            </a:r>
            <a:r>
              <a:rPr lang="en-US" altLang="zh-CN" sz="1800" dirty="0">
                <a:solidFill>
                  <a:srgbClr val="C00000"/>
                </a:solidFill>
                <a:latin typeface="隶书" panose="02010509060101010101" pitchFamily="49" charset="-122"/>
                <a:ea typeface="隶书" panose="02010509060101010101" pitchFamily="49" charset="-122"/>
              </a:rPr>
              <a:t>m</a:t>
            </a:r>
            <a:r>
              <a:rPr lang="zh-CN" altLang="en-US" sz="1800" dirty="0">
                <a:solidFill>
                  <a:srgbClr val="C00000"/>
                </a:solidFill>
                <a:latin typeface="隶书" panose="02010509060101010101" pitchFamily="49" charset="-122"/>
                <a:ea typeface="隶书" panose="02010509060101010101" pitchFamily="49" charset="-122"/>
              </a:rPr>
              <a:t>和右子树的树叶数</a:t>
            </a:r>
            <a:r>
              <a:rPr lang="en-US" altLang="zh-CN" sz="1800" dirty="0">
                <a:solidFill>
                  <a:srgbClr val="C00000"/>
                </a:solidFill>
                <a:latin typeface="隶书" panose="02010509060101010101" pitchFamily="49" charset="-122"/>
                <a:ea typeface="隶书" panose="02010509060101010101" pitchFamily="49" charset="-122"/>
              </a:rPr>
              <a:t>n, </a:t>
            </a:r>
            <a:r>
              <a:rPr lang="en-US" altLang="zh-CN" sz="1800" dirty="0" err="1">
                <a:solidFill>
                  <a:srgbClr val="C00000"/>
                </a:solidFill>
                <a:latin typeface="隶书" panose="02010509060101010101" pitchFamily="49" charset="-122"/>
                <a:ea typeface="隶书" panose="02010509060101010101" pitchFamily="49" charset="-122"/>
              </a:rPr>
              <a:t>m+n</a:t>
            </a:r>
            <a:r>
              <a:rPr lang="en-US" altLang="zh-CN" sz="1800" dirty="0">
                <a:solidFill>
                  <a:srgbClr val="C00000"/>
                </a:solidFill>
                <a:latin typeface="隶书" panose="02010509060101010101" pitchFamily="49" charset="-122"/>
                <a:ea typeface="隶书" panose="02010509060101010101" pitchFamily="49" charset="-122"/>
              </a:rPr>
              <a:t>=0 </a:t>
            </a:r>
            <a:r>
              <a:rPr lang="zh-CN" altLang="en-US" sz="1800" dirty="0">
                <a:solidFill>
                  <a:srgbClr val="C00000"/>
                </a:solidFill>
                <a:latin typeface="隶书" panose="02010509060101010101" pitchFamily="49" charset="-122"/>
                <a:ea typeface="隶书" panose="02010509060101010101" pitchFamily="49" charset="-122"/>
              </a:rPr>
              <a:t>时返回 </a:t>
            </a:r>
            <a:r>
              <a:rPr lang="en-US" altLang="zh-CN" sz="1800" dirty="0">
                <a:solidFill>
                  <a:srgbClr val="C00000"/>
                </a:solidFill>
                <a:latin typeface="隶书" panose="02010509060101010101" pitchFamily="49" charset="-122"/>
                <a:ea typeface="隶书" panose="02010509060101010101" pitchFamily="49" charset="-122"/>
              </a:rPr>
              <a:t>1, m+n≠0 </a:t>
            </a:r>
            <a:r>
              <a:rPr lang="zh-CN" altLang="en-US" sz="1800" dirty="0">
                <a:solidFill>
                  <a:srgbClr val="C00000"/>
                </a:solidFill>
                <a:latin typeface="隶书" panose="02010509060101010101" pitchFamily="49" charset="-122"/>
                <a:ea typeface="隶书" panose="02010509060101010101" pitchFamily="49" charset="-122"/>
              </a:rPr>
              <a:t>返回 </a:t>
            </a:r>
            <a:r>
              <a:rPr lang="en-US" altLang="zh-CN" sz="1800" dirty="0" err="1">
                <a:solidFill>
                  <a:srgbClr val="C00000"/>
                </a:solidFill>
                <a:latin typeface="隶书" panose="02010509060101010101" pitchFamily="49" charset="-122"/>
                <a:ea typeface="隶书" panose="02010509060101010101" pitchFamily="49" charset="-122"/>
              </a:rPr>
              <a:t>m+n</a:t>
            </a:r>
            <a:endParaRPr lang="zh-CN" altLang="en-US" sz="1800" dirty="0">
              <a:solidFill>
                <a:srgbClr val="C00000"/>
              </a:solidFill>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179512" y="2571750"/>
                <a:ext cx="8280920" cy="2254079"/>
              </a:xfrm>
              <a:prstGeom prst="rect">
                <a:avLst/>
              </a:prstGeom>
              <a:noFill/>
            </p:spPr>
            <p:txBody>
              <a:bodyPr wrap="square" rtlCol="0">
                <a:spAutoFit/>
              </a:bodyPr>
              <a:lstStyle/>
              <a:p>
                <a:r>
                  <a:rPr lang="zh-CN" altLang="zh-CN" dirty="0">
                    <a:solidFill>
                      <a:srgbClr val="0066FF"/>
                    </a:solidFill>
                  </a:rPr>
                  <a:t>其递归函数描述如下：</a:t>
                </a:r>
              </a:p>
              <a:p>
                <a:pPr/>
                <a14:m>
                  <m:oMathPara xmlns:m="http://schemas.openxmlformats.org/officeDocument/2006/math">
                    <m:oMathParaPr>
                      <m:jc m:val="centerGroup"/>
                    </m:oMathParaPr>
                    <m:oMath xmlns:m="http://schemas.openxmlformats.org/officeDocument/2006/math">
                      <m:d>
                        <m:dPr>
                          <m:begChr m:val="{"/>
                          <m:endChr m:val=""/>
                          <m:ctrlPr>
                            <a:rPr lang="zh-CN" altLang="zh-CN" i="1">
                              <a:solidFill>
                                <a:srgbClr val="0066FF"/>
                              </a:solidFill>
                              <a:latin typeface="Cambria Math" panose="02040503050406030204" pitchFamily="18" charset="0"/>
                            </a:rPr>
                          </m:ctrlPr>
                        </m:dPr>
                        <m:e>
                          <m:eqArr>
                            <m:eqArrPr>
                              <m:ctrlPr>
                                <a:rPr lang="zh-CN" altLang="zh-CN" i="1">
                                  <a:solidFill>
                                    <a:srgbClr val="0066FF"/>
                                  </a:solidFill>
                                  <a:latin typeface="Cambria Math" panose="02040503050406030204" pitchFamily="18" charset="0"/>
                                </a:rPr>
                              </m:ctrlPr>
                            </m:eqArrPr>
                            <m:e>
                              <m:r>
                                <m:rPr>
                                  <m:sty m:val="p"/>
                                </m:rPr>
                                <a:rPr lang="es-ES" altLang="zh-CN">
                                  <a:solidFill>
                                    <a:srgbClr val="0066FF"/>
                                  </a:solidFill>
                                  <a:latin typeface="Cambria Math" panose="02040503050406030204" pitchFamily="18" charset="0"/>
                                </a:rPr>
                                <m:t>BTNodeLeaf</m:t>
                              </m:r>
                              <m:d>
                                <m:dPr>
                                  <m:ctrlPr>
                                    <a:rPr lang="zh-CN" altLang="zh-CN" i="1">
                                      <a:solidFill>
                                        <a:srgbClr val="0066FF"/>
                                      </a:solidFill>
                                      <a:latin typeface="Cambria Math" panose="02040503050406030204" pitchFamily="18" charset="0"/>
                                    </a:rPr>
                                  </m:ctrlPr>
                                </m:dPr>
                                <m:e>
                                  <m:r>
                                    <a:rPr lang="es-ES" altLang="zh-CN">
                                      <a:solidFill>
                                        <a:srgbClr val="0066FF"/>
                                      </a:solidFill>
                                      <a:latin typeface="Cambria Math" panose="02040503050406030204" pitchFamily="18" charset="0"/>
                                    </a:rPr>
                                    <m:t>∅</m:t>
                                  </m:r>
                                </m:e>
                              </m:d>
                              <m:r>
                                <a:rPr lang="es-ES" altLang="zh-CN">
                                  <a:solidFill>
                                    <a:srgbClr val="0066FF"/>
                                  </a:solidFill>
                                  <a:latin typeface="Cambria Math" panose="02040503050406030204" pitchFamily="18" charset="0"/>
                                </a:rPr>
                                <m:t>=0                                                                                     </m:t>
                              </m:r>
                            </m:e>
                            <m:e>
                              <m:r>
                                <m:rPr>
                                  <m:sty m:val="p"/>
                                </m:rPr>
                                <a:rPr lang="es-ES" altLang="zh-CN">
                                  <a:solidFill>
                                    <a:srgbClr val="0066FF"/>
                                  </a:solidFill>
                                  <a:latin typeface="Cambria Math" panose="02040503050406030204" pitchFamily="18" charset="0"/>
                                </a:rPr>
                                <m:t>BTNodeLeaf</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e>
                              </m:d>
                              <m:r>
                                <a:rPr lang="es-ES" altLang="zh-CN">
                                  <a:solidFill>
                                    <a:srgbClr val="0066FF"/>
                                  </a:solidFill>
                                  <a:latin typeface="Cambria Math" panose="02040503050406030204" pitchFamily="18" charset="0"/>
                                </a:rPr>
                                <m:t>=</m:t>
                              </m:r>
                              <m:d>
                                <m:dPr>
                                  <m:begChr m:val="{"/>
                                  <m:endChr m:val=""/>
                                  <m:ctrlPr>
                                    <a:rPr lang="zh-CN" altLang="zh-CN" i="1">
                                      <a:solidFill>
                                        <a:srgbClr val="0066FF"/>
                                      </a:solidFill>
                                      <a:latin typeface="Cambria Math" panose="02040503050406030204" pitchFamily="18" charset="0"/>
                                    </a:rPr>
                                  </m:ctrlPr>
                                </m:dPr>
                                <m:e>
                                  <m:eqArr>
                                    <m:eqArrPr>
                                      <m:ctrlPr>
                                        <a:rPr lang="zh-CN" altLang="zh-CN" i="1">
                                          <a:solidFill>
                                            <a:srgbClr val="0066FF"/>
                                          </a:solidFill>
                                          <a:latin typeface="Cambria Math" panose="02040503050406030204" pitchFamily="18" charset="0"/>
                                        </a:rPr>
                                      </m:ctrlPr>
                                    </m:eqArrPr>
                                    <m:e>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BTNodeLeaf</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lchild</m:t>
                                          </m:r>
                                        </m:e>
                                      </m:d>
                                      <m:r>
                                        <a:rPr lang="es-ES" altLang="zh-CN">
                                          <a:solidFill>
                                            <a:srgbClr val="0066FF"/>
                                          </a:solidFill>
                                          <a:latin typeface="Cambria Math" panose="02040503050406030204" pitchFamily="18" charset="0"/>
                                        </a:rPr>
                                        <m:t>                          </m:t>
                                      </m:r>
                                    </m:e>
                                    <m:e>
                                      <m:r>
                                        <m:rPr>
                                          <m:sty m:val="p"/>
                                        </m:rPr>
                                        <a:rPr lang="es-ES" altLang="zh-CN">
                                          <a:solidFill>
                                            <a:srgbClr val="0066FF"/>
                                          </a:solidFill>
                                          <a:latin typeface="Cambria Math" panose="02040503050406030204" pitchFamily="18" charset="0"/>
                                        </a:rPr>
                                        <m:t>n</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BTNodeLeaf</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t</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rchild</m:t>
                                          </m:r>
                                        </m:e>
                                      </m:d>
                                      <m:r>
                                        <a:rPr lang="es-ES" altLang="zh-CN">
                                          <a:solidFill>
                                            <a:srgbClr val="0066FF"/>
                                          </a:solidFill>
                                          <a:latin typeface="Cambria Math" panose="02040503050406030204" pitchFamily="18" charset="0"/>
                                        </a:rPr>
                                        <m:t>                           </m:t>
                                      </m:r>
                                    </m:e>
                                    <m:e>
                                      <m:r>
                                        <m:rPr>
                                          <m:sty m:val="p"/>
                                        </m:rPr>
                                        <a:rPr lang="es-ES" altLang="zh-CN">
                                          <a:solidFill>
                                            <a:srgbClr val="0066FF"/>
                                          </a:solidFill>
                                          <a:latin typeface="Cambria Math" panose="02040503050406030204" pitchFamily="18" charset="0"/>
                                        </a:rPr>
                                        <m:t>if</m:t>
                                      </m:r>
                                      <m:d>
                                        <m:dPr>
                                          <m:ctrlPr>
                                            <a:rPr lang="zh-CN" altLang="zh-CN" i="1">
                                              <a:solidFill>
                                                <a:srgbClr val="0066FF"/>
                                              </a:solidFill>
                                              <a:latin typeface="Cambria Math" panose="02040503050406030204" pitchFamily="18" charset="0"/>
                                            </a:rPr>
                                          </m:ctrlPr>
                                        </m:dPr>
                                        <m:e>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n</m:t>
                                          </m:r>
                                          <m:r>
                                            <a:rPr lang="es-ES" altLang="zh-CN">
                                              <a:solidFill>
                                                <a:srgbClr val="0066FF"/>
                                              </a:solidFill>
                                              <a:latin typeface="Cambria Math" panose="02040503050406030204" pitchFamily="18" charset="0"/>
                                            </a:rPr>
                                            <m:t>==0</m:t>
                                          </m:r>
                                        </m:e>
                                      </m:d>
                                      <m:r>
                                        <m:rPr>
                                          <m:sty m:val="p"/>
                                        </m:rPr>
                                        <a:rPr lang="es-ES" altLang="zh-CN">
                                          <a:solidFill>
                                            <a:srgbClr val="0066FF"/>
                                          </a:solidFill>
                                          <a:latin typeface="Cambria Math" panose="02040503050406030204" pitchFamily="18" charset="0"/>
                                        </a:rPr>
                                        <m:t>return</m:t>
                                      </m:r>
                                      <m:r>
                                        <a:rPr lang="es-ES" altLang="zh-CN">
                                          <a:solidFill>
                                            <a:srgbClr val="0066FF"/>
                                          </a:solidFill>
                                          <a:latin typeface="Cambria Math" panose="02040503050406030204" pitchFamily="18" charset="0"/>
                                        </a:rPr>
                                        <m:t> 1                                     </m:t>
                                      </m:r>
                                    </m:e>
                                    <m:e>
                                      <m:r>
                                        <m:rPr>
                                          <m:sty m:val="p"/>
                                        </m:rPr>
                                        <a:rPr lang="es-ES" altLang="zh-CN">
                                          <a:solidFill>
                                            <a:srgbClr val="0066FF"/>
                                          </a:solidFill>
                                          <a:latin typeface="Cambria Math" panose="02040503050406030204" pitchFamily="18" charset="0"/>
                                        </a:rPr>
                                        <m:t>else</m:t>
                                      </m:r>
                                      <m:r>
                                        <a:rPr lang="es-ES" altLang="zh-CN">
                                          <a:solidFill>
                                            <a:srgbClr val="0066FF"/>
                                          </a:solidFill>
                                          <a:latin typeface="Cambria Math" panose="02040503050406030204" pitchFamily="18" charset="0"/>
                                        </a:rPr>
                                        <m:t> </m:t>
                                      </m:r>
                                      <m:r>
                                        <m:rPr>
                                          <m:sty m:val="p"/>
                                        </m:rPr>
                                        <a:rPr lang="es-ES" altLang="zh-CN">
                                          <a:solidFill>
                                            <a:srgbClr val="0066FF"/>
                                          </a:solidFill>
                                          <a:latin typeface="Cambria Math" panose="02040503050406030204" pitchFamily="18" charset="0"/>
                                        </a:rPr>
                                        <m:t>return</m:t>
                                      </m:r>
                                      <m:r>
                                        <a:rPr lang="es-ES" altLang="zh-CN">
                                          <a:solidFill>
                                            <a:srgbClr val="0066FF"/>
                                          </a:solidFill>
                                          <a:latin typeface="Cambria Math" panose="02040503050406030204" pitchFamily="18" charset="0"/>
                                        </a:rPr>
                                        <m:t> </m:t>
                                      </m:r>
                                      <m:r>
                                        <m:rPr>
                                          <m:sty m:val="p"/>
                                        </m:rPr>
                                        <a:rPr lang="es-ES" altLang="zh-CN">
                                          <a:solidFill>
                                            <a:srgbClr val="0066FF"/>
                                          </a:solidFill>
                                          <a:latin typeface="Cambria Math" panose="02040503050406030204" pitchFamily="18" charset="0"/>
                                        </a:rPr>
                                        <m:t>m</m:t>
                                      </m:r>
                                      <m:r>
                                        <a:rPr lang="es-ES" altLang="zh-CN">
                                          <a:solidFill>
                                            <a:srgbClr val="0066FF"/>
                                          </a:solidFill>
                                          <a:latin typeface="Cambria Math" panose="02040503050406030204" pitchFamily="18" charset="0"/>
                                        </a:rPr>
                                        <m:t>+</m:t>
                                      </m:r>
                                      <m:r>
                                        <m:rPr>
                                          <m:sty m:val="p"/>
                                        </m:rPr>
                                        <a:rPr lang="es-ES" altLang="zh-CN">
                                          <a:solidFill>
                                            <a:srgbClr val="0066FF"/>
                                          </a:solidFill>
                                          <a:latin typeface="Cambria Math" panose="02040503050406030204" pitchFamily="18" charset="0"/>
                                        </a:rPr>
                                        <m:t>n</m:t>
                                      </m:r>
                                      <m:r>
                                        <a:rPr lang="es-ES" altLang="zh-CN">
                                          <a:solidFill>
                                            <a:srgbClr val="0066FF"/>
                                          </a:solidFill>
                                          <a:latin typeface="Cambria Math" panose="02040503050406030204" pitchFamily="18" charset="0"/>
                                        </a:rPr>
                                        <m:t>                                                  </m:t>
                                      </m:r>
                                    </m:e>
                                  </m:eqArr>
                                </m:e>
                              </m:d>
                            </m:e>
                          </m:eqArr>
                        </m:e>
                      </m:d>
                    </m:oMath>
                  </m:oMathPara>
                </a14:m>
                <a:endParaRPr lang="zh-CN" altLang="zh-CN"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79512" y="2571750"/>
                <a:ext cx="8280920" cy="2254079"/>
              </a:xfrm>
              <a:prstGeom prst="rect">
                <a:avLst/>
              </a:prstGeom>
              <a:blipFill rotWithShape="0">
                <a:blip r:embed="rId2"/>
                <a:stretch>
                  <a:fillRect l="-589" t="-21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57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计算二叉树的树叶数</a:t>
            </a:r>
          </a:p>
          <a:p>
            <a:endParaRPr lang="zh-CN" altLang="en-US" dirty="0"/>
          </a:p>
        </p:txBody>
      </p:sp>
      <p:sp>
        <p:nvSpPr>
          <p:cNvPr id="3" name="内容占位符 2"/>
          <p:cNvSpPr>
            <a:spLocks noGrp="1"/>
          </p:cNvSpPr>
          <p:nvPr>
            <p:ph sz="quarter" idx="11"/>
          </p:nvPr>
        </p:nvSpPr>
        <p:spPr>
          <a:xfrm>
            <a:off x="107505" y="1064124"/>
            <a:ext cx="4608511" cy="3507876"/>
          </a:xfrm>
        </p:spPr>
        <p:txBody>
          <a:bodyPr/>
          <a:lstStyle/>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int BiTree:: BTNodeLeaf (BitNode *t){</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a:t>
            </a:r>
            <a:r>
              <a:rPr lang="zh-CN" altLang="zh-CN" sz="1800" dirty="0">
                <a:solidFill>
                  <a:srgbClr val="0066FF"/>
                </a:solidFill>
                <a:latin typeface="Times New Roman" panose="02020603050405020304" pitchFamily="18" charset="0"/>
                <a:cs typeface="Times New Roman" panose="02020603050405020304" pitchFamily="18" charset="0"/>
              </a:rPr>
              <a:t>递归计算二叉树的树叶数</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if(t==NULL) return 0;</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else{</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a:t>
            </a:r>
            <a:r>
              <a:rPr lang="zh-CN" altLang="zh-CN" sz="1800" dirty="0">
                <a:solidFill>
                  <a:srgbClr val="0066FF"/>
                </a:solidFill>
                <a:latin typeface="Times New Roman" panose="02020603050405020304" pitchFamily="18" charset="0"/>
                <a:cs typeface="Times New Roman" panose="02020603050405020304" pitchFamily="18" charset="0"/>
              </a:rPr>
              <a:t>计算左子树的树叶数</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int m= BTNodeLeaf (t-&gt;lchild); </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a:t>
            </a:r>
            <a:r>
              <a:rPr lang="zh-CN" altLang="zh-CN" sz="1800" dirty="0">
                <a:solidFill>
                  <a:srgbClr val="0066FF"/>
                </a:solidFill>
                <a:latin typeface="Times New Roman" panose="02020603050405020304" pitchFamily="18" charset="0"/>
                <a:cs typeface="Times New Roman" panose="02020603050405020304" pitchFamily="18" charset="0"/>
              </a:rPr>
              <a:t>计算右子树的树叶数</a:t>
            </a:r>
            <a:endParaRPr lang="es-ES"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int n= BTNodeLeaf (t-&gt;rchild); </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if(m+n==0) return 1; </a:t>
            </a:r>
            <a:r>
              <a:rPr lang="es-ES" altLang="zh-CN" sz="1400" dirty="0">
                <a:solidFill>
                  <a:srgbClr val="0066FF"/>
                </a:solidFill>
                <a:latin typeface="Times New Roman" panose="02020603050405020304" pitchFamily="18" charset="0"/>
                <a:cs typeface="Times New Roman" panose="02020603050405020304" pitchFamily="18" charset="0"/>
              </a:rPr>
              <a:t>//</a:t>
            </a:r>
            <a:r>
              <a:rPr lang="zh-CN" altLang="zh-CN" sz="1400" dirty="0">
                <a:solidFill>
                  <a:srgbClr val="0066FF"/>
                </a:solidFill>
                <a:latin typeface="Times New Roman" panose="02020603050405020304" pitchFamily="18" charset="0"/>
                <a:cs typeface="Times New Roman" panose="02020603050405020304" pitchFamily="18" charset="0"/>
              </a:rPr>
              <a:t>比较左右子树的树叶数</a:t>
            </a: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else return m+n;</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  }</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66FF"/>
                </a:solidFill>
                <a:latin typeface="Times New Roman" panose="02020603050405020304" pitchFamily="18" charset="0"/>
                <a:cs typeface="Times New Roman" panose="02020603050405020304" pitchFamily="18" charset="0"/>
              </a:rPr>
              <a:t>}</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803340" y="1064124"/>
            <a:ext cx="4355976" cy="2031325"/>
          </a:xfrm>
          <a:prstGeom prst="rect">
            <a:avLst/>
          </a:prstGeom>
          <a:noFill/>
        </p:spPr>
        <p:txBody>
          <a:bodyPr wrap="square" rtlCol="0">
            <a:spAutoFit/>
          </a:bodyPr>
          <a:lstStyle/>
          <a:p>
            <a:r>
              <a:rPr lang="es-ES" altLang="zh-CN" dirty="0">
                <a:solidFill>
                  <a:srgbClr val="0066FF"/>
                </a:solidFill>
              </a:rPr>
              <a:t>int BiTree:: BTNodeLeafBiTree (){ </a:t>
            </a:r>
          </a:p>
          <a:p>
            <a:r>
              <a:rPr lang="es-ES" altLang="zh-CN" dirty="0">
                <a:solidFill>
                  <a:srgbClr val="0066FF"/>
                </a:solidFill>
              </a:rPr>
              <a:t>         //</a:t>
            </a:r>
            <a:r>
              <a:rPr lang="zh-CN" altLang="zh-CN" dirty="0">
                <a:solidFill>
                  <a:srgbClr val="0066FF"/>
                </a:solidFill>
              </a:rPr>
              <a:t>计算二叉树的树叶数</a:t>
            </a:r>
          </a:p>
          <a:p>
            <a:r>
              <a:rPr lang="es-ES" altLang="zh-CN" dirty="0">
                <a:solidFill>
                  <a:srgbClr val="0066FF"/>
                </a:solidFill>
              </a:rPr>
              <a:t>   BitNode *p=bt;     //</a:t>
            </a:r>
            <a:r>
              <a:rPr lang="zh-CN" altLang="zh-CN" dirty="0">
                <a:solidFill>
                  <a:srgbClr val="0066FF"/>
                </a:solidFill>
              </a:rPr>
              <a:t>读取私有成员指针</a:t>
            </a:r>
            <a:r>
              <a:rPr lang="es-ES" altLang="zh-CN" dirty="0">
                <a:solidFill>
                  <a:srgbClr val="0066FF"/>
                </a:solidFill>
              </a:rPr>
              <a:t>bt</a:t>
            </a:r>
            <a:endParaRPr lang="zh-CN" altLang="zh-CN" dirty="0">
              <a:solidFill>
                <a:srgbClr val="0066FF"/>
              </a:solidFill>
            </a:endParaRPr>
          </a:p>
          <a:p>
            <a:r>
              <a:rPr lang="es-ES" altLang="zh-CN" dirty="0">
                <a:solidFill>
                  <a:srgbClr val="0066FF"/>
                </a:solidFill>
              </a:rPr>
              <a:t>   return BTNodeLeaf(p); //</a:t>
            </a:r>
            <a:r>
              <a:rPr lang="zh-CN" altLang="zh-CN" dirty="0">
                <a:solidFill>
                  <a:srgbClr val="0066FF"/>
                </a:solidFill>
              </a:rPr>
              <a:t>调用计算二叉树的树叶数的递归函数</a:t>
            </a:r>
          </a:p>
          <a:p>
            <a:r>
              <a:rPr lang="es-ES" altLang="zh-CN" dirty="0">
                <a:solidFill>
                  <a:srgbClr val="0066FF"/>
                </a:solidFill>
              </a:rPr>
              <a:t>}</a:t>
            </a:r>
            <a:endParaRPr lang="zh-CN" altLang="zh-CN" dirty="0">
              <a:solidFill>
                <a:srgbClr val="0066FF"/>
              </a:solidFill>
            </a:endParaRPr>
          </a:p>
          <a:p>
            <a:endParaRPr lang="zh-CN" altLang="en-US" dirty="0"/>
          </a:p>
        </p:txBody>
      </p:sp>
    </p:spTree>
    <p:extLst>
      <p:ext uri="{BB962C8B-B14F-4D97-AF65-F5344CB8AC3E}">
        <p14:creationId xmlns:p14="http://schemas.microsoft.com/office/powerpoint/2010/main" val="62623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 calcmode="lin" valueType="num">
                                      <p:cBhvr additive="base">
                                        <p:cTn id="7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1" end="1"/>
                                            </p:txEl>
                                          </p:spTgt>
                                        </p:tgtEl>
                                        <p:attrNameLst>
                                          <p:attrName>style.visibility</p:attrName>
                                        </p:attrNameLst>
                                      </p:cBhvr>
                                      <p:to>
                                        <p:strVal val="visible"/>
                                      </p:to>
                                    </p:set>
                                    <p:anim calcmode="lin" valueType="num">
                                      <p:cBhvr additive="base">
                                        <p:cTn id="8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 calcmode="lin" valueType="num">
                                      <p:cBhvr additive="base">
                                        <p:cTn id="9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
                                            <p:txEl>
                                              <p:pRg st="3" end="3"/>
                                            </p:txEl>
                                          </p:spTgt>
                                        </p:tgtEl>
                                        <p:attrNameLst>
                                          <p:attrName>style.visibility</p:attrName>
                                        </p:attrNameLst>
                                      </p:cBhvr>
                                      <p:to>
                                        <p:strVal val="visible"/>
                                      </p:to>
                                    </p:set>
                                    <p:anim calcmode="lin" valueType="num">
                                      <p:cBhvr additive="base">
                                        <p:cTn id="9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
                                            <p:txEl>
                                              <p:pRg st="4" end="4"/>
                                            </p:txEl>
                                          </p:spTgt>
                                        </p:tgtEl>
                                        <p:attrNameLst>
                                          <p:attrName>style.visibility</p:attrName>
                                        </p:attrNameLst>
                                      </p:cBhvr>
                                      <p:to>
                                        <p:strVal val="visible"/>
                                      </p:to>
                                    </p:set>
                                    <p:anim calcmode="lin" valueType="num">
                                      <p:cBhvr additive="base">
                                        <p:cTn id="10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树</a:t>
            </a:r>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2318234"/>
      </p:ext>
    </p:extLst>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查找二叉树</a:t>
            </a:r>
          </a:p>
        </p:txBody>
      </p:sp>
      <p:sp>
        <p:nvSpPr>
          <p:cNvPr id="3" name="内容占位符 2"/>
          <p:cNvSpPr>
            <a:spLocks noGrp="1"/>
          </p:cNvSpPr>
          <p:nvPr>
            <p:ph sz="quarter" idx="11"/>
          </p:nvPr>
        </p:nvSpPr>
        <p:spPr>
          <a:xfrm>
            <a:off x="0" y="987574"/>
            <a:ext cx="9144000" cy="150762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solidFill>
                  <a:srgbClr val="C00000"/>
                </a:solidFill>
                <a:latin typeface="隶书" panose="02010509060101010101" pitchFamily="49" charset="-122"/>
                <a:ea typeface="隶书" panose="02010509060101010101" pitchFamily="49" charset="-122"/>
              </a:rPr>
              <a:t>SearchNode</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函数在二叉树</a:t>
            </a:r>
            <a:r>
              <a:rPr lang="en-US" altLang="zh-CN" sz="1800" dirty="0">
                <a:solidFill>
                  <a:srgbClr val="C00000"/>
                </a:solidFill>
                <a:latin typeface="隶书" panose="02010509060101010101" pitchFamily="49" charset="-122"/>
                <a:ea typeface="隶书" panose="02010509060101010101" pitchFamily="49" charset="-122"/>
              </a:rPr>
              <a:t>t</a:t>
            </a:r>
            <a:r>
              <a:rPr lang="zh-CN" altLang="en-US" sz="1800" dirty="0">
                <a:solidFill>
                  <a:srgbClr val="C00000"/>
                </a:solidFill>
                <a:latin typeface="隶书" panose="02010509060101010101" pitchFamily="49" charset="-122"/>
                <a:ea typeface="隶书" panose="02010509060101010101" pitchFamily="49" charset="-122"/>
              </a:rPr>
              <a:t>中查找值等于</a:t>
            </a:r>
            <a:r>
              <a:rPr lang="en-US" altLang="zh-CN" sz="1800" dirty="0">
                <a:solidFill>
                  <a:srgbClr val="C00000"/>
                </a:solidFill>
                <a:latin typeface="隶书" panose="02010509060101010101" pitchFamily="49" charset="-122"/>
                <a:ea typeface="隶书" panose="02010509060101010101" pitchFamily="49" charset="-122"/>
              </a:rPr>
              <a:t>x</a:t>
            </a:r>
            <a:r>
              <a:rPr lang="zh-CN" altLang="en-US" sz="1800" dirty="0">
                <a:solidFill>
                  <a:srgbClr val="C00000"/>
                </a:solidFill>
                <a:latin typeface="隶书" panose="02010509060101010101" pitchFamily="49" charset="-122"/>
                <a:ea typeface="隶书" panose="02010509060101010101" pitchFamily="49" charset="-122"/>
              </a:rPr>
              <a:t>的结点</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假设树中无相同结点</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若找到 该结点时返回其首地址</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否则返回</a:t>
            </a:r>
            <a:r>
              <a:rPr lang="en-US" altLang="zh-CN" sz="1800" dirty="0">
                <a:solidFill>
                  <a:srgbClr val="C00000"/>
                </a:solidFill>
                <a:latin typeface="隶书" panose="02010509060101010101" pitchFamily="49" charset="-122"/>
                <a:ea typeface="隶书" panose="02010509060101010101" pitchFamily="49" charset="-122"/>
              </a:rPr>
              <a:t>NULL</a:t>
            </a:r>
            <a:r>
              <a:rPr lang="zh-CN" altLang="en-US" sz="1800" dirty="0">
                <a:solidFill>
                  <a:srgbClr val="C00000"/>
                </a:solidFill>
                <a:latin typeface="隶书" panose="02010509060101010101" pitchFamily="49" charset="-122"/>
                <a:ea typeface="隶书" panose="02010509060101010101" pitchFamily="49" charset="-122"/>
              </a:rPr>
              <a:t>。 其算法步骤如下</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判断</a:t>
            </a:r>
            <a:r>
              <a:rPr lang="en-US" altLang="zh-CN" sz="1800" dirty="0">
                <a:solidFill>
                  <a:srgbClr val="C00000"/>
                </a:solidFill>
                <a:latin typeface="隶书" panose="02010509060101010101" pitchFamily="49" charset="-122"/>
                <a:ea typeface="隶书" panose="02010509060101010101" pitchFamily="49" charset="-122"/>
              </a:rPr>
              <a:t>t</a:t>
            </a:r>
            <a:r>
              <a:rPr lang="zh-CN" altLang="en-US" sz="1800" dirty="0">
                <a:solidFill>
                  <a:srgbClr val="C00000"/>
                </a:solidFill>
                <a:latin typeface="隶书" panose="02010509060101010101" pitchFamily="49" charset="-122"/>
                <a:ea typeface="隶书" panose="02010509060101010101" pitchFamily="49" charset="-122"/>
              </a:rPr>
              <a:t>是否为空树</a:t>
            </a:r>
            <a:r>
              <a:rPr lang="en-US" altLang="zh-CN" sz="1800" dirty="0">
                <a:solidFill>
                  <a:srgbClr val="C00000"/>
                </a:solidFill>
                <a:latin typeface="隶书" panose="02010509060101010101" pitchFamily="49" charset="-122"/>
                <a:ea typeface="隶书" panose="02010509060101010101" pitchFamily="49" charset="-122"/>
              </a:rPr>
              <a:t>, (1)</a:t>
            </a:r>
            <a:r>
              <a:rPr lang="zh-CN" altLang="en-US" sz="1800" dirty="0">
                <a:solidFill>
                  <a:srgbClr val="C00000"/>
                </a:solidFill>
                <a:latin typeface="隶书" panose="02010509060101010101" pitchFamily="49" charset="-122"/>
                <a:ea typeface="隶书" panose="02010509060101010101" pitchFamily="49" charset="-122"/>
              </a:rPr>
              <a:t>若为空树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则返回</a:t>
            </a:r>
            <a:r>
              <a:rPr lang="en-US" altLang="zh-CN" sz="1800" dirty="0">
                <a:solidFill>
                  <a:srgbClr val="C00000"/>
                </a:solidFill>
                <a:latin typeface="隶书" panose="02010509060101010101" pitchFamily="49" charset="-122"/>
                <a:ea typeface="隶书" panose="02010509060101010101" pitchFamily="49" charset="-122"/>
              </a:rPr>
              <a:t>NULL; (2)</a:t>
            </a:r>
            <a:r>
              <a:rPr lang="zh-CN" altLang="en-US" sz="1800" dirty="0">
                <a:solidFill>
                  <a:srgbClr val="C00000"/>
                </a:solidFill>
                <a:latin typeface="隶书" panose="02010509060101010101" pitchFamily="49" charset="-122"/>
                <a:ea typeface="隶书" panose="02010509060101010101" pitchFamily="49" charset="-122"/>
              </a:rPr>
              <a:t>若为非空树</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则在</a:t>
            </a:r>
            <a:r>
              <a:rPr lang="en-US" altLang="zh-CN" sz="1800" dirty="0">
                <a:solidFill>
                  <a:srgbClr val="C00000"/>
                </a:solidFill>
                <a:latin typeface="隶书" panose="02010509060101010101" pitchFamily="49" charset="-122"/>
                <a:ea typeface="隶书" panose="02010509060101010101" pitchFamily="49" charset="-122"/>
              </a:rPr>
              <a:t>t-&gt;data ==x </a:t>
            </a:r>
            <a:r>
              <a:rPr lang="zh-CN" altLang="en-US" sz="1800" dirty="0">
                <a:solidFill>
                  <a:srgbClr val="C00000"/>
                </a:solidFill>
                <a:latin typeface="隶书" panose="02010509060101010101" pitchFamily="49" charset="-122"/>
                <a:ea typeface="隶书" panose="02010509060101010101" pitchFamily="49" charset="-122"/>
              </a:rPr>
              <a:t>时返回 </a:t>
            </a:r>
            <a:r>
              <a:rPr lang="en-US" altLang="zh-CN" sz="1800" dirty="0">
                <a:solidFill>
                  <a:srgbClr val="C00000"/>
                </a:solidFill>
                <a:latin typeface="隶书" panose="02010509060101010101" pitchFamily="49" charset="-122"/>
                <a:ea typeface="隶书" panose="02010509060101010101" pitchFamily="49" charset="-122"/>
              </a:rPr>
              <a:t>t, t-&gt;</a:t>
            </a:r>
            <a:r>
              <a:rPr lang="en-US" altLang="zh-CN" sz="1800" dirty="0" err="1">
                <a:solidFill>
                  <a:srgbClr val="C00000"/>
                </a:solidFill>
                <a:latin typeface="隶书" panose="02010509060101010101" pitchFamily="49" charset="-122"/>
                <a:ea typeface="隶书" panose="02010509060101010101" pitchFamily="49" charset="-122"/>
              </a:rPr>
              <a:t>data≠x</a:t>
            </a:r>
            <a:r>
              <a:rPr lang="zh-CN" altLang="en-US" sz="1800" dirty="0">
                <a:solidFill>
                  <a:srgbClr val="C00000"/>
                </a:solidFill>
                <a:latin typeface="隶书" panose="02010509060101010101" pitchFamily="49" charset="-122"/>
                <a:ea typeface="隶书" panose="02010509060101010101" pitchFamily="49" charset="-122"/>
              </a:rPr>
              <a:t>时</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在左子树中查找</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否则在右子树中查找。</a:t>
            </a:r>
          </a:p>
        </p:txBody>
      </p:sp>
      <mc:AlternateContent xmlns:mc="http://schemas.openxmlformats.org/markup-compatibility/2006" xmlns:a14="http://schemas.microsoft.com/office/drawing/2010/main">
        <mc:Choice Requires="a14">
          <p:sp>
            <p:nvSpPr>
              <p:cNvPr id="4" name="文本框 3"/>
              <p:cNvSpPr txBox="1"/>
              <p:nvPr/>
            </p:nvSpPr>
            <p:spPr>
              <a:xfrm>
                <a:off x="107504" y="2495200"/>
                <a:ext cx="8640960" cy="2254079"/>
              </a:xfrm>
              <a:prstGeom prst="rect">
                <a:avLst/>
              </a:prstGeom>
              <a:noFill/>
            </p:spPr>
            <p:txBody>
              <a:bodyPr wrap="square" rtlCol="0">
                <a:spAutoFit/>
              </a:bodyPr>
              <a:lstStyle/>
              <a:p>
                <a:r>
                  <a:rPr lang="zh-CN" altLang="zh-CN" dirty="0"/>
                  <a:t>其递归函数描述如下：</a:t>
                </a:r>
              </a:p>
              <a:p>
                <a:pPr/>
                <a14:m>
                  <m:oMathPara xmlns:m="http://schemas.openxmlformats.org/officeDocument/2006/math">
                    <m:oMathParaPr>
                      <m:jc m:val="centerGroup"/>
                    </m:oMathParaPr>
                    <m:oMath xmlns:m="http://schemas.openxmlformats.org/officeDocument/2006/math">
                      <m:r>
                        <a:rPr lang="es-E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s-ES" altLang="zh-CN">
                                  <a:latin typeface="Cambria Math" panose="02040503050406030204" pitchFamily="18" charset="0"/>
                                </a:rPr>
                                <m:t>SearchNode</m:t>
                              </m:r>
                              <m:d>
                                <m:dPr>
                                  <m:ctrlPr>
                                    <a:rPr lang="zh-CN" altLang="zh-CN" i="1">
                                      <a:latin typeface="Cambria Math" panose="02040503050406030204" pitchFamily="18" charset="0"/>
                                    </a:rPr>
                                  </m:ctrlPr>
                                </m:dPr>
                                <m:e>
                                  <m:r>
                                    <a:rPr lang="es-ES" altLang="zh-CN">
                                      <a:latin typeface="Cambria Math" panose="02040503050406030204" pitchFamily="18" charset="0"/>
                                    </a:rPr>
                                    <m:t>∅</m:t>
                                  </m:r>
                                </m:e>
                              </m:d>
                              <m:r>
                                <a:rPr lang="es-ES" altLang="zh-CN">
                                  <a:latin typeface="Cambria Math" panose="02040503050406030204" pitchFamily="18" charset="0"/>
                                </a:rPr>
                                <m:t>=</m:t>
                              </m:r>
                              <m:r>
                                <m:rPr>
                                  <m:sty m:val="p"/>
                                </m:rPr>
                                <a:rPr lang="es-ES" altLang="zh-CN">
                                  <a:latin typeface="Cambria Math" panose="02040503050406030204" pitchFamily="18" charset="0"/>
                                </a:rPr>
                                <m:t>NULL</m:t>
                              </m:r>
                              <m:r>
                                <a:rPr lang="es-ES" altLang="zh-CN">
                                  <a:latin typeface="Cambria Math" panose="02040503050406030204" pitchFamily="18" charset="0"/>
                                </a:rPr>
                                <m:t>                                                                                                                    </m:t>
                              </m:r>
                            </m:e>
                            <m:e>
                              <m:r>
                                <m:rPr>
                                  <m:sty m:val="p"/>
                                </m:rPr>
                                <a:rPr lang="es-ES" altLang="zh-CN">
                                  <a:latin typeface="Cambria Math" panose="02040503050406030204" pitchFamily="18" charset="0"/>
                                </a:rPr>
                                <m:t>SearchNode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t</m:t>
                                  </m:r>
                                </m:e>
                              </m:d>
                              <m:r>
                                <a:rPr lang="es-ES" altLang="zh-CN">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s-ES" altLang="zh-CN">
                                          <a:latin typeface="Cambria Math" panose="02040503050406030204" pitchFamily="18" charset="0"/>
                                        </a:rPr>
                                        <m:t>t</m:t>
                                      </m:r>
                                      <m:r>
                                        <a:rPr lang="es-ES" altLang="zh-CN">
                                          <a:latin typeface="Cambria Math" panose="02040503050406030204" pitchFamily="18" charset="0"/>
                                        </a:rPr>
                                        <m:t>                                                                          </m:t>
                                      </m:r>
                                      <m:r>
                                        <a:rPr lang="zh-CN" altLang="zh-CN">
                                          <a:latin typeface="Cambria Math" panose="02040503050406030204" pitchFamily="18" charset="0"/>
                                        </a:rPr>
                                        <m:t>若</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data</m:t>
                                      </m:r>
                                      <m:r>
                                        <a:rPr lang="es-ES" altLang="zh-CN">
                                          <a:latin typeface="Cambria Math" panose="02040503050406030204" pitchFamily="18" charset="0"/>
                                        </a:rPr>
                                        <m:t>==</m:t>
                                      </m:r>
                                      <m:r>
                                        <m:rPr>
                                          <m:sty m:val="p"/>
                                        </m:rPr>
                                        <a:rPr lang="es-ES" altLang="zh-CN">
                                          <a:latin typeface="Cambria Math" panose="02040503050406030204" pitchFamily="18" charset="0"/>
                                        </a:rPr>
                                        <m:t>x</m:t>
                                      </m:r>
                                      <m:r>
                                        <a:rPr lang="es-ES" altLang="zh-CN">
                                          <a:latin typeface="Cambria Math" panose="02040503050406030204" pitchFamily="18" charset="0"/>
                                        </a:rPr>
                                        <m:t>            </m:t>
                                      </m:r>
                                    </m:e>
                                    <m:e>
                                      <m:r>
                                        <m:rPr>
                                          <m:sty m:val="p"/>
                                        </m:rPr>
                                        <a:rPr lang="es-ES" altLang="zh-CN">
                                          <a:latin typeface="Cambria Math" panose="02040503050406030204" pitchFamily="18" charset="0"/>
                                        </a:rPr>
                                        <m:t>p</m:t>
                                      </m:r>
                                      <m:r>
                                        <a:rPr lang="es-ES" altLang="zh-CN">
                                          <a:latin typeface="Cambria Math" panose="02040503050406030204" pitchFamily="18" charset="0"/>
                                        </a:rPr>
                                        <m:t>=</m:t>
                                      </m:r>
                                      <m:r>
                                        <m:rPr>
                                          <m:sty m:val="p"/>
                                        </m:rPr>
                                        <a:rPr lang="es-ES" altLang="zh-CN">
                                          <a:latin typeface="Cambria Math" panose="02040503050406030204" pitchFamily="18" charset="0"/>
                                        </a:rPr>
                                        <m:t>SearchNode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lchild</m:t>
                                          </m:r>
                                          <m:r>
                                            <a:rPr lang="es-ES" altLang="zh-CN">
                                              <a:latin typeface="Cambria Math" panose="02040503050406030204" pitchFamily="18" charset="0"/>
                                            </a:rPr>
                                            <m:t>,</m:t>
                                          </m:r>
                                          <m:r>
                                            <m:rPr>
                                              <m:sty m:val="p"/>
                                            </m:rPr>
                                            <a:rPr lang="es-ES" altLang="zh-CN">
                                              <a:latin typeface="Cambria Math" panose="02040503050406030204" pitchFamily="18" charset="0"/>
                                            </a:rPr>
                                            <m:t>x</m:t>
                                          </m:r>
                                        </m:e>
                                      </m:d>
                                      <m:r>
                                        <a:rPr lang="es-ES" altLang="zh-CN">
                                          <a:latin typeface="Cambria Math" panose="02040503050406030204" pitchFamily="18" charset="0"/>
                                        </a:rPr>
                                        <m:t>                                                               </m:t>
                                      </m:r>
                                    </m:e>
                                    <m:e>
                                      <m:r>
                                        <m:rPr>
                                          <m:sty m:val="p"/>
                                        </m:rPr>
                                        <a:rPr lang="es-ES" altLang="zh-CN">
                                          <a:latin typeface="Cambria Math" panose="02040503050406030204" pitchFamily="18" charset="0"/>
                                        </a:rPr>
                                        <m:t>return</m:t>
                                      </m:r>
                                      <m:r>
                                        <a:rPr lang="es-ES" altLang="zh-CN">
                                          <a:latin typeface="Cambria Math" panose="02040503050406030204" pitchFamily="18" charset="0"/>
                                        </a:rPr>
                                        <m:t> </m:t>
                                      </m:r>
                                      <m:r>
                                        <m:rPr>
                                          <m:sty m:val="p"/>
                                        </m:rPr>
                                        <a:rPr lang="es-ES" altLang="zh-CN">
                                          <a:latin typeface="Cambria Math" panose="02040503050406030204" pitchFamily="18" charset="0"/>
                                        </a:rPr>
                                        <m:t>p</m:t>
                                      </m:r>
                                      <m:r>
                                        <a:rPr lang="es-ES" altLang="zh-CN">
                                          <a:latin typeface="Cambria Math" panose="02040503050406030204" pitchFamily="18" charset="0"/>
                                        </a:rPr>
                                        <m:t>                                                            </m:t>
                                      </m:r>
                                      <m:r>
                                        <a:rPr lang="zh-CN" altLang="zh-CN">
                                          <a:latin typeface="Cambria Math" panose="02040503050406030204" pitchFamily="18" charset="0"/>
                                        </a:rPr>
                                        <m:t>若</m:t>
                                      </m:r>
                                      <m:r>
                                        <m:rPr>
                                          <m:sty m:val="p"/>
                                        </m:rPr>
                                        <a:rPr lang="es-ES" altLang="zh-CN">
                                          <a:latin typeface="Cambria Math" panose="02040503050406030204" pitchFamily="18" charset="0"/>
                                        </a:rPr>
                                        <m:t>p</m:t>
                                      </m:r>
                                      <m:r>
                                        <a:rPr lang="es-ES" altLang="zh-CN">
                                          <a:latin typeface="Cambria Math" panose="02040503050406030204" pitchFamily="18" charset="0"/>
                                        </a:rPr>
                                        <m:t>!=</m:t>
                                      </m:r>
                                      <m:r>
                                        <m:rPr>
                                          <m:sty m:val="p"/>
                                        </m:rPr>
                                        <a:rPr lang="es-ES" altLang="zh-CN">
                                          <a:latin typeface="Cambria Math" panose="02040503050406030204" pitchFamily="18" charset="0"/>
                                        </a:rPr>
                                        <m:t>NULL</m:t>
                                      </m:r>
                                      <m:r>
                                        <a:rPr lang="es-ES" altLang="zh-CN">
                                          <a:latin typeface="Cambria Math" panose="02040503050406030204" pitchFamily="18" charset="0"/>
                                        </a:rPr>
                                        <m:t>                     </m:t>
                                      </m:r>
                                    </m:e>
                                    <m:e>
                                      <m:r>
                                        <m:rPr>
                                          <m:sty m:val="p"/>
                                        </m:rPr>
                                        <a:rPr lang="es-ES" altLang="zh-CN">
                                          <a:latin typeface="Cambria Math" panose="02040503050406030204" pitchFamily="18" charset="0"/>
                                        </a:rPr>
                                        <m:t>return</m:t>
                                      </m:r>
                                      <m:r>
                                        <a:rPr lang="es-ES" altLang="zh-CN">
                                          <a:latin typeface="Cambria Math" panose="02040503050406030204" pitchFamily="18" charset="0"/>
                                        </a:rPr>
                                        <m:t> </m:t>
                                      </m:r>
                                      <m:r>
                                        <m:rPr>
                                          <m:sty m:val="p"/>
                                        </m:rPr>
                                        <a:rPr lang="es-ES" altLang="zh-CN">
                                          <a:latin typeface="Cambria Math" panose="02040503050406030204" pitchFamily="18" charset="0"/>
                                        </a:rPr>
                                        <m:t>SearchNode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rchild</m:t>
                                          </m:r>
                                          <m:r>
                                            <a:rPr lang="es-ES" altLang="zh-CN">
                                              <a:latin typeface="Cambria Math" panose="02040503050406030204" pitchFamily="18" charset="0"/>
                                            </a:rPr>
                                            <m:t>,</m:t>
                                          </m:r>
                                          <m:r>
                                            <m:rPr>
                                              <m:sty m:val="p"/>
                                            </m:rPr>
                                            <a:rPr lang="es-ES" altLang="zh-CN">
                                              <a:latin typeface="Cambria Math" panose="02040503050406030204" pitchFamily="18" charset="0"/>
                                            </a:rPr>
                                            <m:t>x</m:t>
                                          </m:r>
                                        </m:e>
                                      </m:d>
                                      <m:r>
                                        <a:rPr lang="es-ES" altLang="zh-CN">
                                          <a:latin typeface="Cambria Math" panose="02040503050406030204" pitchFamily="18" charset="0"/>
                                        </a:rPr>
                                        <m:t>          </m:t>
                                      </m:r>
                                      <m:r>
                                        <a:rPr lang="en-US" altLang="zh-CN" b="0" i="0" smtClean="0">
                                          <a:latin typeface="Cambria Math" panose="02040503050406030204" pitchFamily="18" charset="0"/>
                                        </a:rPr>
                                        <m:t>    </m:t>
                                      </m:r>
                                      <m:r>
                                        <a:rPr lang="zh-CN" altLang="zh-CN">
                                          <a:latin typeface="Cambria Math" panose="02040503050406030204" pitchFamily="18" charset="0"/>
                                        </a:rPr>
                                        <m:t>若</m:t>
                                      </m:r>
                                      <m:r>
                                        <m:rPr>
                                          <m:sty m:val="p"/>
                                        </m:rPr>
                                        <a:rPr lang="es-ES" altLang="zh-CN">
                                          <a:latin typeface="Cambria Math" panose="02040503050406030204" pitchFamily="18" charset="0"/>
                                        </a:rPr>
                                        <m:t>p</m:t>
                                      </m:r>
                                      <m:r>
                                        <a:rPr lang="es-ES" altLang="zh-CN">
                                          <a:latin typeface="Cambria Math" panose="02040503050406030204" pitchFamily="18" charset="0"/>
                                        </a:rPr>
                                        <m:t>==</m:t>
                                      </m:r>
                                      <m:r>
                                        <m:rPr>
                                          <m:sty m:val="p"/>
                                        </m:rPr>
                                        <a:rPr lang="es-ES" altLang="zh-CN">
                                          <a:latin typeface="Cambria Math" panose="02040503050406030204" pitchFamily="18" charset="0"/>
                                        </a:rPr>
                                        <m:t>NULL</m:t>
                                      </m:r>
                                      <m:r>
                                        <a:rPr lang="es-ES" altLang="zh-CN">
                                          <a:latin typeface="Cambria Math" panose="02040503050406030204" pitchFamily="18" charset="0"/>
                                        </a:rPr>
                                        <m:t>                   </m:t>
                                      </m:r>
                                    </m:e>
                                  </m:eqArr>
                                </m:e>
                              </m:d>
                            </m:e>
                          </m:eqArr>
                        </m:e>
                      </m:d>
                    </m:oMath>
                  </m:oMathPara>
                </a14:m>
                <a:endParaRPr lang="zh-CN" altLang="zh-CN"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7504" y="2495200"/>
                <a:ext cx="8640960" cy="2254079"/>
              </a:xfrm>
              <a:prstGeom prst="rect">
                <a:avLst/>
              </a:prstGeom>
              <a:blipFill rotWithShape="0">
                <a:blip r:embed="rId2"/>
                <a:stretch>
                  <a:fillRect l="-635" t="-1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521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查找二叉树</a:t>
            </a:r>
          </a:p>
        </p:txBody>
      </p:sp>
      <p:sp>
        <p:nvSpPr>
          <p:cNvPr id="3" name="内容占位符 2"/>
          <p:cNvSpPr>
            <a:spLocks noGrp="1"/>
          </p:cNvSpPr>
          <p:nvPr>
            <p:ph sz="quarter" idx="11"/>
          </p:nvPr>
        </p:nvSpPr>
        <p:spPr>
          <a:xfrm>
            <a:off x="35496" y="915566"/>
            <a:ext cx="5256584" cy="3888432"/>
          </a:xfrm>
        </p:spPr>
        <p:txBody>
          <a:bodyPr/>
          <a:lstStyle/>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BitNode *BiTree::SearchNode(BitNode *t,char x){</a:t>
            </a: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递归查找结点</a:t>
            </a: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x</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BitNode *p;</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if(t==NULL) return NULL;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空二叉树，返回</a:t>
            </a: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NULL</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if(t-&gt;data==x)return t;</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else{</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p=SearchNode(t-&gt;lchild,x);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递归查找左子树</a:t>
            </a: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if(p!=NULL) return p;</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else return SearchNode(t-&gt;rchild,x);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递归查找右子树</a:t>
            </a: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s-E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endParaRPr lang="zh-CN" altLang="en-US" sz="1800" dirty="0">
              <a:latin typeface="Times New Roman" panose="02020603050405020304" pitchFamily="18" charset="0"/>
              <a:ea typeface="隶书" panose="02010509060101010101" pitchFamily="49" charset="-122"/>
              <a:cs typeface="Times New Roman" panose="02020603050405020304" pitchFamily="18" charset="0"/>
            </a:endParaRPr>
          </a:p>
        </p:txBody>
      </p:sp>
      <p:sp>
        <p:nvSpPr>
          <p:cNvPr id="4" name="文本框 3"/>
          <p:cNvSpPr txBox="1"/>
          <p:nvPr/>
        </p:nvSpPr>
        <p:spPr>
          <a:xfrm>
            <a:off x="4139952" y="1563638"/>
            <a:ext cx="4248472" cy="1846659"/>
          </a:xfrm>
          <a:prstGeom prst="rect">
            <a:avLst/>
          </a:prstGeom>
          <a:solidFill>
            <a:schemeClr val="bg1">
              <a:lumMod val="75000"/>
            </a:schemeClr>
          </a:solidFill>
        </p:spPr>
        <p:txBody>
          <a:bodyPr wrap="square" rtlCol="0">
            <a:spAutoFit/>
          </a:bodyPr>
          <a:lstStyle/>
          <a:p>
            <a:r>
              <a:rPr lang="es-ES" altLang="zh-CN" sz="1600" dirty="0">
                <a:solidFill>
                  <a:srgbClr val="0066FF"/>
                </a:solidFill>
                <a:latin typeface="Times New Roman" panose="02020603050405020304" pitchFamily="18" charset="0"/>
                <a:cs typeface="Times New Roman" panose="02020603050405020304" pitchFamily="18" charset="0"/>
              </a:rPr>
              <a:t>BitNode *BiTree::SearchNodeBit(char x){</a:t>
            </a:r>
          </a:p>
          <a:p>
            <a:r>
              <a:rPr lang="es-ES" altLang="zh-CN" sz="1600" dirty="0">
                <a:solidFill>
                  <a:srgbClr val="0066FF"/>
                </a:solidFill>
                <a:latin typeface="Times New Roman" panose="02020603050405020304" pitchFamily="18" charset="0"/>
                <a:cs typeface="Times New Roman" panose="02020603050405020304" pitchFamily="18" charset="0"/>
              </a:rPr>
              <a:t>     //</a:t>
            </a:r>
            <a:r>
              <a:rPr lang="zh-CN" altLang="zh-CN" sz="1600" dirty="0">
                <a:solidFill>
                  <a:srgbClr val="0066FF"/>
                </a:solidFill>
                <a:latin typeface="Times New Roman" panose="02020603050405020304" pitchFamily="18" charset="0"/>
                <a:cs typeface="Times New Roman" panose="02020603050405020304" pitchFamily="18" charset="0"/>
              </a:rPr>
              <a:t>查找结点</a:t>
            </a:r>
            <a:r>
              <a:rPr lang="es-ES" altLang="zh-CN" sz="1600" dirty="0">
                <a:solidFill>
                  <a:srgbClr val="0066FF"/>
                </a:solidFill>
                <a:latin typeface="Times New Roman" panose="02020603050405020304" pitchFamily="18" charset="0"/>
                <a:cs typeface="Times New Roman" panose="02020603050405020304" pitchFamily="18" charset="0"/>
              </a:rPr>
              <a:t>x</a:t>
            </a:r>
            <a:endParaRPr lang="zh-CN" altLang="zh-CN" sz="1600" dirty="0">
              <a:solidFill>
                <a:srgbClr val="0066FF"/>
              </a:solidFill>
              <a:latin typeface="Times New Roman" panose="02020603050405020304" pitchFamily="18" charset="0"/>
              <a:cs typeface="Times New Roman" panose="02020603050405020304" pitchFamily="18" charset="0"/>
            </a:endParaRPr>
          </a:p>
          <a:p>
            <a:r>
              <a:rPr lang="es-ES" altLang="zh-CN" sz="1600" dirty="0">
                <a:solidFill>
                  <a:srgbClr val="0066FF"/>
                </a:solidFill>
                <a:latin typeface="Times New Roman" panose="02020603050405020304" pitchFamily="18" charset="0"/>
                <a:cs typeface="Times New Roman" panose="02020603050405020304" pitchFamily="18" charset="0"/>
              </a:rPr>
              <a:t>   BitNode *p=bt;       //</a:t>
            </a:r>
            <a:r>
              <a:rPr lang="zh-CN" altLang="zh-CN" sz="1600" dirty="0">
                <a:solidFill>
                  <a:srgbClr val="0066FF"/>
                </a:solidFill>
                <a:latin typeface="Times New Roman" panose="02020603050405020304" pitchFamily="18" charset="0"/>
                <a:cs typeface="Times New Roman" panose="02020603050405020304" pitchFamily="18" charset="0"/>
              </a:rPr>
              <a:t>读取私有成员指针</a:t>
            </a:r>
            <a:r>
              <a:rPr lang="es-ES" altLang="zh-CN" sz="1600" dirty="0">
                <a:solidFill>
                  <a:srgbClr val="0066FF"/>
                </a:solidFill>
                <a:latin typeface="Times New Roman" panose="02020603050405020304" pitchFamily="18" charset="0"/>
                <a:cs typeface="Times New Roman" panose="02020603050405020304" pitchFamily="18" charset="0"/>
              </a:rPr>
              <a:t>bt</a:t>
            </a:r>
            <a:endParaRPr lang="zh-CN" altLang="zh-CN" sz="1600" dirty="0">
              <a:solidFill>
                <a:srgbClr val="0066FF"/>
              </a:solidFill>
              <a:latin typeface="Times New Roman" panose="02020603050405020304" pitchFamily="18" charset="0"/>
              <a:cs typeface="Times New Roman" panose="02020603050405020304" pitchFamily="18" charset="0"/>
            </a:endParaRPr>
          </a:p>
          <a:p>
            <a:r>
              <a:rPr lang="es-ES" altLang="zh-CN" sz="1600" dirty="0">
                <a:solidFill>
                  <a:srgbClr val="0066FF"/>
                </a:solidFill>
                <a:latin typeface="Times New Roman" panose="02020603050405020304" pitchFamily="18" charset="0"/>
                <a:cs typeface="Times New Roman" panose="02020603050405020304" pitchFamily="18" charset="0"/>
              </a:rPr>
              <a:t>   return SearchNode(p, x); //</a:t>
            </a:r>
            <a:r>
              <a:rPr lang="zh-CN" altLang="zh-CN" sz="1600" dirty="0">
                <a:solidFill>
                  <a:srgbClr val="0066FF"/>
                </a:solidFill>
                <a:latin typeface="Times New Roman" panose="02020603050405020304" pitchFamily="18" charset="0"/>
                <a:cs typeface="Times New Roman" panose="02020603050405020304" pitchFamily="18" charset="0"/>
              </a:rPr>
              <a:t>调用查找结点的递归函数</a:t>
            </a:r>
          </a:p>
          <a:p>
            <a:r>
              <a:rPr lang="es-E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4997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Effect transition="in" filter="fade">
                                      <p:cBhvr>
                                        <p:cTn id="79" dur="1000"/>
                                        <p:tgtEl>
                                          <p:spTgt spid="4">
                                            <p:txEl>
                                              <p:pRg st="0" end="0"/>
                                            </p:txEl>
                                          </p:spTgt>
                                        </p:tgtEl>
                                      </p:cBhvr>
                                    </p:animEffect>
                                    <p:anim calcmode="lin" valueType="num">
                                      <p:cBhvr>
                                        <p:cTn id="8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 end="1"/>
                                            </p:txEl>
                                          </p:spTgt>
                                        </p:tgtEl>
                                        <p:attrNameLst>
                                          <p:attrName>style.visibility</p:attrName>
                                        </p:attrNameLst>
                                      </p:cBhvr>
                                      <p:to>
                                        <p:strVal val="visible"/>
                                      </p:to>
                                    </p:set>
                                    <p:animEffect transition="in" filter="fade">
                                      <p:cBhvr>
                                        <p:cTn id="84" dur="1000"/>
                                        <p:tgtEl>
                                          <p:spTgt spid="4">
                                            <p:txEl>
                                              <p:pRg st="1" end="1"/>
                                            </p:txEl>
                                          </p:spTgt>
                                        </p:tgtEl>
                                      </p:cBhvr>
                                    </p:animEffect>
                                    <p:anim calcmode="lin" valueType="num">
                                      <p:cBhvr>
                                        <p:cTn id="8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
                                            <p:txEl>
                                              <p:pRg st="3" end="3"/>
                                            </p:txEl>
                                          </p:spTgt>
                                        </p:tgtEl>
                                        <p:attrNameLst>
                                          <p:attrName>style.visibility</p:attrName>
                                        </p:attrNameLst>
                                      </p:cBhvr>
                                      <p:to>
                                        <p:strVal val="visible"/>
                                      </p:to>
                                    </p:set>
                                    <p:anim calcmode="lin" valueType="num">
                                      <p:cBhvr additive="base">
                                        <p:cTn id="9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4">
                                            <p:txEl>
                                              <p:pRg st="4" end="4"/>
                                            </p:txEl>
                                          </p:spTgt>
                                        </p:tgtEl>
                                        <p:attrNameLst>
                                          <p:attrName>style.visibility</p:attrName>
                                        </p:attrNameLst>
                                      </p:cBhvr>
                                      <p:to>
                                        <p:strVal val="visible"/>
                                      </p:to>
                                    </p:set>
                                    <p:anim calcmode="lin" valueType="num">
                                      <p:cBhvr additive="base">
                                        <p:cTn id="10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059832" y="1794391"/>
            <a:ext cx="5688632" cy="800930"/>
          </a:xfrm>
        </p:spPr>
        <p:txBody>
          <a:bodyPr/>
          <a:lstStyle/>
          <a:p>
            <a:r>
              <a:rPr lang="zh-CN" altLang="en-US" dirty="0"/>
              <a:t>二叉树的遍历</a:t>
            </a:r>
          </a:p>
        </p:txBody>
      </p:sp>
      <p:sp>
        <p:nvSpPr>
          <p:cNvPr id="5" name="文本占位符 4"/>
          <p:cNvSpPr>
            <a:spLocks noGrp="1"/>
          </p:cNvSpPr>
          <p:nvPr>
            <p:ph type="body" sz="quarter" idx="11"/>
          </p:nvPr>
        </p:nvSpPr>
        <p:spPr/>
        <p:txBody>
          <a:bodyPr/>
          <a:lstStyle/>
          <a:p>
            <a:r>
              <a:rPr lang="en-US" altLang="zh-CN" dirty="0"/>
              <a:t>04</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3207113"/>
      </p:ext>
    </p:extLst>
  </p:cSld>
  <p:clrMapOvr>
    <a:masterClrMapping/>
  </p:clrMapOvr>
  <p:transition>
    <p:cover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遍历的定义与分类</a:t>
            </a:r>
          </a:p>
        </p:txBody>
      </p:sp>
      <p:sp>
        <p:nvSpPr>
          <p:cNvPr id="3" name="内容占位符 2"/>
          <p:cNvSpPr>
            <a:spLocks noGrp="1"/>
          </p:cNvSpPr>
          <p:nvPr>
            <p:ph sz="quarter" idx="11"/>
          </p:nvPr>
        </p:nvSpPr>
        <p:spPr>
          <a:xfrm>
            <a:off x="107504" y="717474"/>
            <a:ext cx="6300192" cy="2808312"/>
          </a:xfrm>
        </p:spPr>
        <p:txBody>
          <a:bodyPr/>
          <a:lstStyle/>
          <a:p>
            <a:pPr>
              <a:lnSpc>
                <a:spcPts val="3000"/>
              </a:lnSpc>
              <a:spcBef>
                <a:spcPts val="0"/>
              </a:spcBef>
            </a:pPr>
            <a:r>
              <a:rPr lang="zh-CN" altLang="en-US" sz="1800" dirty="0"/>
              <a:t>    </a:t>
            </a:r>
            <a:r>
              <a:rPr lang="zh-CN" altLang="en-US" sz="1600" dirty="0">
                <a:solidFill>
                  <a:srgbClr val="FF0000"/>
                </a:solidFill>
              </a:rPr>
              <a:t>二叉树的遍历是按照一定次序访问二叉树中的所有结点</a:t>
            </a:r>
            <a:r>
              <a:rPr lang="en-US" altLang="zh-CN" sz="1600" dirty="0">
                <a:solidFill>
                  <a:srgbClr val="FF0000"/>
                </a:solidFill>
              </a:rPr>
              <a:t>, </a:t>
            </a:r>
            <a:r>
              <a:rPr lang="zh-CN" altLang="en-US" sz="1600" dirty="0">
                <a:solidFill>
                  <a:srgbClr val="FF0000"/>
                </a:solidFill>
              </a:rPr>
              <a:t>且每个结点仅被访问一次的过程。</a:t>
            </a:r>
            <a:endParaRPr lang="en-US" altLang="zh-CN" sz="1600" dirty="0">
              <a:solidFill>
                <a:srgbClr val="FF0000"/>
              </a:solidFill>
            </a:endParaRPr>
          </a:p>
          <a:p>
            <a:pPr>
              <a:lnSpc>
                <a:spcPts val="3000"/>
              </a:lnSpc>
              <a:spcBef>
                <a:spcPts val="0"/>
              </a:spcBef>
            </a:pPr>
            <a:r>
              <a:rPr lang="en-US" altLang="zh-CN" sz="1600" dirty="0">
                <a:solidFill>
                  <a:srgbClr val="FF0000"/>
                </a:solidFill>
              </a:rPr>
              <a:t>    </a:t>
            </a:r>
            <a:r>
              <a:rPr lang="zh-CN" altLang="en-US" sz="1600" dirty="0">
                <a:solidFill>
                  <a:srgbClr val="002060"/>
                </a:solidFill>
              </a:rPr>
              <a:t>遍历线性结构是容易解决的</a:t>
            </a:r>
            <a:r>
              <a:rPr lang="en-US" altLang="zh-CN" sz="1600" dirty="0">
                <a:solidFill>
                  <a:srgbClr val="002060"/>
                </a:solidFill>
              </a:rPr>
              <a:t>, </a:t>
            </a:r>
            <a:r>
              <a:rPr lang="zh-CN" altLang="en-US" sz="1600" dirty="0">
                <a:solidFill>
                  <a:srgbClr val="002060"/>
                </a:solidFill>
              </a:rPr>
              <a:t>而二叉树是非线性结构</a:t>
            </a:r>
            <a:r>
              <a:rPr lang="en-US" altLang="zh-CN" sz="1600" dirty="0">
                <a:solidFill>
                  <a:srgbClr val="002060"/>
                </a:solidFill>
              </a:rPr>
              <a:t>, </a:t>
            </a:r>
            <a:r>
              <a:rPr lang="zh-CN" altLang="en-US" sz="1600" dirty="0">
                <a:solidFill>
                  <a:srgbClr val="002060"/>
                </a:solidFill>
              </a:rPr>
              <a:t>需要寻找规律</a:t>
            </a:r>
            <a:r>
              <a:rPr lang="en-US" altLang="zh-CN" sz="1600" dirty="0">
                <a:solidFill>
                  <a:srgbClr val="002060"/>
                </a:solidFill>
              </a:rPr>
              <a:t>, </a:t>
            </a:r>
            <a:r>
              <a:rPr lang="zh-CN" altLang="en-US" sz="1600" dirty="0">
                <a:solidFill>
                  <a:srgbClr val="002060"/>
                </a:solidFill>
              </a:rPr>
              <a:t>使二叉树上的结 点排列在一个线性队列上</a:t>
            </a:r>
            <a:r>
              <a:rPr lang="en-US" altLang="zh-CN" sz="1600" dirty="0">
                <a:solidFill>
                  <a:srgbClr val="002060"/>
                </a:solidFill>
              </a:rPr>
              <a:t>, </a:t>
            </a:r>
            <a:r>
              <a:rPr lang="zh-CN" altLang="en-US" sz="1600" dirty="0">
                <a:solidFill>
                  <a:srgbClr val="002060"/>
                </a:solidFill>
              </a:rPr>
              <a:t>便于遍历。</a:t>
            </a:r>
            <a:endParaRPr lang="en-US" altLang="zh-CN" sz="1600" dirty="0">
              <a:solidFill>
                <a:srgbClr val="002060"/>
              </a:solidFill>
            </a:endParaRPr>
          </a:p>
          <a:p>
            <a:pPr>
              <a:lnSpc>
                <a:spcPts val="3000"/>
              </a:lnSpc>
              <a:spcBef>
                <a:spcPts val="0"/>
              </a:spcBef>
            </a:pPr>
            <a:r>
              <a:rPr lang="en-US" altLang="zh-CN" sz="1600" dirty="0">
                <a:solidFill>
                  <a:srgbClr val="002060"/>
                </a:solidFill>
              </a:rPr>
              <a:t>    </a:t>
            </a:r>
            <a:r>
              <a:rPr lang="zh-CN" altLang="en-US" sz="1600" dirty="0"/>
              <a:t>由二叉树的递归定义知</a:t>
            </a:r>
            <a:r>
              <a:rPr lang="en-US" altLang="zh-CN" sz="1600" dirty="0"/>
              <a:t>, </a:t>
            </a:r>
            <a:r>
              <a:rPr lang="zh-CN" altLang="en-US" sz="1600" dirty="0"/>
              <a:t>二叉树有根结点</a:t>
            </a:r>
            <a:r>
              <a:rPr lang="en-US" altLang="zh-CN" sz="1600" dirty="0"/>
              <a:t>(D)</a:t>
            </a:r>
            <a:r>
              <a:rPr lang="zh-CN" altLang="en-US" sz="1600" dirty="0"/>
              <a:t>、 左子树</a:t>
            </a:r>
            <a:r>
              <a:rPr lang="en-US" altLang="zh-CN" sz="1600" dirty="0"/>
              <a:t>(L)</a:t>
            </a:r>
            <a:r>
              <a:rPr lang="zh-CN" altLang="en-US" sz="1600" dirty="0"/>
              <a:t>和右子树</a:t>
            </a:r>
            <a:r>
              <a:rPr lang="en-US" altLang="zh-CN" sz="1600" dirty="0"/>
              <a:t>(R)3 </a:t>
            </a:r>
            <a:r>
              <a:rPr lang="zh-CN" altLang="en-US" sz="1600" dirty="0"/>
              <a:t>个基本单元 组成</a:t>
            </a:r>
            <a:r>
              <a:rPr lang="en-US" altLang="zh-CN" sz="1600" dirty="0"/>
              <a:t>, </a:t>
            </a:r>
            <a:r>
              <a:rPr lang="zh-CN" altLang="en-US" sz="1600" dirty="0"/>
              <a:t>如图所示。 如果以 </a:t>
            </a:r>
            <a:r>
              <a:rPr lang="en-US" altLang="zh-CN" sz="1600" dirty="0"/>
              <a:t>L</a:t>
            </a:r>
            <a:r>
              <a:rPr lang="zh-CN" altLang="en-US" sz="1600" dirty="0"/>
              <a:t>、 </a:t>
            </a:r>
            <a:r>
              <a:rPr lang="en-US" altLang="zh-CN" sz="1600" dirty="0"/>
              <a:t>D</a:t>
            </a:r>
            <a:r>
              <a:rPr lang="zh-CN" altLang="en-US" sz="1600" dirty="0"/>
              <a:t>、 </a:t>
            </a:r>
            <a:r>
              <a:rPr lang="en-US" altLang="zh-CN" sz="1600" dirty="0"/>
              <a:t>R </a:t>
            </a:r>
            <a:r>
              <a:rPr lang="zh-CN" altLang="en-US" sz="1600" dirty="0"/>
              <a:t>分别表示遍历左子树、 遍历根结点和遍历右子树</a:t>
            </a:r>
            <a:r>
              <a:rPr lang="en-US" altLang="zh-CN" sz="1600" dirty="0"/>
              <a:t>, </a:t>
            </a:r>
            <a:r>
              <a:rPr lang="zh-CN" altLang="en-US" sz="1600" dirty="0"/>
              <a:t>则遍历整个二叉树有 </a:t>
            </a:r>
            <a:r>
              <a:rPr lang="en-US" altLang="zh-CN" sz="1600" dirty="0"/>
              <a:t>DLR</a:t>
            </a:r>
            <a:r>
              <a:rPr lang="zh-CN" altLang="en-US" sz="1600" dirty="0"/>
              <a:t>、 </a:t>
            </a:r>
            <a:r>
              <a:rPr lang="en-US" altLang="zh-CN" sz="1600" dirty="0"/>
              <a:t>LDR</a:t>
            </a:r>
            <a:r>
              <a:rPr lang="zh-CN" altLang="en-US" sz="1600" dirty="0"/>
              <a:t>、 </a:t>
            </a:r>
            <a:r>
              <a:rPr lang="en-US" altLang="zh-CN" sz="1600" dirty="0"/>
              <a:t>LRD</a:t>
            </a:r>
            <a:r>
              <a:rPr lang="zh-CN" altLang="en-US" sz="1600" dirty="0"/>
              <a:t>、 </a:t>
            </a:r>
            <a:r>
              <a:rPr lang="en-US" altLang="zh-CN" sz="1600" dirty="0"/>
              <a:t>DRL</a:t>
            </a:r>
            <a:r>
              <a:rPr lang="zh-CN" altLang="en-US" sz="1600" dirty="0"/>
              <a:t>、 </a:t>
            </a:r>
            <a:r>
              <a:rPr lang="en-US" altLang="zh-CN" sz="1600" dirty="0"/>
              <a:t>RDL</a:t>
            </a:r>
            <a:r>
              <a:rPr lang="zh-CN" altLang="en-US" sz="1600" dirty="0"/>
              <a:t>、 </a:t>
            </a:r>
            <a:r>
              <a:rPr lang="en-US" altLang="zh-CN" sz="1600" dirty="0"/>
              <a:t>RLD </a:t>
            </a:r>
            <a:r>
              <a:rPr lang="zh-CN" altLang="en-US" sz="1600" dirty="0"/>
              <a:t>六种遍历方案。 </a:t>
            </a:r>
            <a:endParaRPr lang="en-US" altLang="zh-CN" sz="1600" dirty="0"/>
          </a:p>
          <a:p>
            <a:pPr>
              <a:lnSpc>
                <a:spcPts val="3000"/>
              </a:lnSpc>
              <a:spcBef>
                <a:spcPts val="0"/>
              </a:spcBef>
            </a:pPr>
            <a:r>
              <a:rPr lang="zh-CN" altLang="en-US" sz="1600" dirty="0"/>
              <a:t>若规定先左后 右</a:t>
            </a:r>
            <a:r>
              <a:rPr lang="en-US" altLang="zh-CN" sz="1600" dirty="0"/>
              <a:t>, </a:t>
            </a:r>
            <a:r>
              <a:rPr lang="zh-CN" altLang="en-US" sz="1600" dirty="0"/>
              <a:t>则只有 </a:t>
            </a:r>
            <a:r>
              <a:rPr lang="en-US" altLang="zh-CN" sz="1600" dirty="0"/>
              <a:t>DLR</a:t>
            </a:r>
            <a:r>
              <a:rPr lang="zh-CN" altLang="en-US" sz="1600" dirty="0"/>
              <a:t>、 </a:t>
            </a:r>
            <a:r>
              <a:rPr lang="en-US" altLang="zh-CN" sz="1600" dirty="0"/>
              <a:t>LDR</a:t>
            </a:r>
            <a:r>
              <a:rPr lang="zh-CN" altLang="en-US" sz="1600" dirty="0"/>
              <a:t>、 </a:t>
            </a:r>
            <a:r>
              <a:rPr lang="en-US" altLang="zh-CN" sz="1600" dirty="0"/>
              <a:t>LRD </a:t>
            </a:r>
            <a:r>
              <a:rPr lang="zh-CN" altLang="en-US" sz="1600" dirty="0"/>
              <a:t>三种遍历方案</a:t>
            </a:r>
            <a:r>
              <a:rPr lang="en-US" altLang="zh-CN" sz="1600" dirty="0"/>
              <a:t>, </a:t>
            </a:r>
            <a:r>
              <a:rPr lang="zh-CN" altLang="en-US" sz="1600" dirty="0"/>
              <a:t>通常分别称它们为：</a:t>
            </a:r>
            <a:endParaRPr lang="en-US" altLang="zh-CN" sz="1600" dirty="0"/>
          </a:p>
          <a:p>
            <a:pPr>
              <a:lnSpc>
                <a:spcPts val="3000"/>
              </a:lnSpc>
              <a:spcBef>
                <a:spcPts val="0"/>
              </a:spcBef>
            </a:pPr>
            <a:r>
              <a:rPr lang="zh-CN" altLang="en-US" sz="1600" dirty="0">
                <a:solidFill>
                  <a:srgbClr val="C00000"/>
                </a:solidFill>
              </a:rPr>
              <a:t>  先</a:t>
            </a:r>
            <a:r>
              <a:rPr lang="en-US" altLang="zh-CN" sz="1600" dirty="0">
                <a:solidFill>
                  <a:srgbClr val="C00000"/>
                </a:solidFill>
              </a:rPr>
              <a:t>(</a:t>
            </a:r>
            <a:r>
              <a:rPr lang="zh-CN" altLang="en-US" sz="1600" dirty="0">
                <a:solidFill>
                  <a:srgbClr val="C00000"/>
                </a:solidFill>
              </a:rPr>
              <a:t>根</a:t>
            </a:r>
            <a:r>
              <a:rPr lang="en-US" altLang="zh-CN" sz="1600" dirty="0">
                <a:solidFill>
                  <a:srgbClr val="C00000"/>
                </a:solidFill>
              </a:rPr>
              <a:t>)</a:t>
            </a:r>
            <a:r>
              <a:rPr lang="zh-CN" altLang="en-US" sz="1600" dirty="0">
                <a:solidFill>
                  <a:srgbClr val="C00000"/>
                </a:solidFill>
              </a:rPr>
              <a:t>序遍历</a:t>
            </a:r>
            <a:r>
              <a:rPr lang="zh-CN" altLang="en-US" sz="1600" dirty="0"/>
              <a:t>、</a:t>
            </a:r>
            <a:r>
              <a:rPr lang="zh-CN" altLang="en-US" sz="1600" dirty="0">
                <a:solidFill>
                  <a:srgbClr val="0070C0"/>
                </a:solidFill>
              </a:rPr>
              <a:t>中</a:t>
            </a:r>
            <a:r>
              <a:rPr lang="en-US" altLang="zh-CN" sz="1600" dirty="0">
                <a:solidFill>
                  <a:srgbClr val="0070C0"/>
                </a:solidFill>
              </a:rPr>
              <a:t>(</a:t>
            </a:r>
            <a:r>
              <a:rPr lang="zh-CN" altLang="en-US" sz="1600" dirty="0">
                <a:solidFill>
                  <a:srgbClr val="0070C0"/>
                </a:solidFill>
              </a:rPr>
              <a:t>根</a:t>
            </a:r>
            <a:r>
              <a:rPr lang="en-US" altLang="zh-CN" sz="1600" dirty="0">
                <a:solidFill>
                  <a:srgbClr val="0070C0"/>
                </a:solidFill>
              </a:rPr>
              <a:t>)</a:t>
            </a:r>
            <a:r>
              <a:rPr lang="zh-CN" altLang="en-US" sz="1600" dirty="0">
                <a:solidFill>
                  <a:srgbClr val="0070C0"/>
                </a:solidFill>
              </a:rPr>
              <a:t>序遍历</a:t>
            </a:r>
            <a:r>
              <a:rPr lang="zh-CN" altLang="en-US" sz="1600" dirty="0"/>
              <a:t>和</a:t>
            </a:r>
            <a:r>
              <a:rPr lang="zh-CN" altLang="en-US" sz="1600" dirty="0">
                <a:solidFill>
                  <a:srgbClr val="002060"/>
                </a:solidFill>
              </a:rPr>
              <a:t>后</a:t>
            </a:r>
            <a:r>
              <a:rPr lang="en-US" altLang="zh-CN" sz="1600" dirty="0">
                <a:solidFill>
                  <a:srgbClr val="002060"/>
                </a:solidFill>
              </a:rPr>
              <a:t>(</a:t>
            </a:r>
            <a:r>
              <a:rPr lang="zh-CN" altLang="en-US" sz="1600" dirty="0">
                <a:solidFill>
                  <a:srgbClr val="002060"/>
                </a:solidFill>
              </a:rPr>
              <a:t>根</a:t>
            </a:r>
            <a:r>
              <a:rPr lang="en-US" altLang="zh-CN" sz="1600" dirty="0">
                <a:solidFill>
                  <a:srgbClr val="002060"/>
                </a:solidFill>
              </a:rPr>
              <a:t>)</a:t>
            </a:r>
            <a:r>
              <a:rPr lang="zh-CN" altLang="en-US" sz="1600" dirty="0">
                <a:solidFill>
                  <a:srgbClr val="002060"/>
                </a:solidFill>
              </a:rPr>
              <a:t>序遍历。</a:t>
            </a:r>
          </a:p>
        </p:txBody>
      </p:sp>
      <p:pic>
        <p:nvPicPr>
          <p:cNvPr id="5" name="图片 4"/>
          <p:cNvPicPr>
            <a:picLocks noChangeAspect="1"/>
          </p:cNvPicPr>
          <p:nvPr/>
        </p:nvPicPr>
        <p:blipFill>
          <a:blip r:embed="rId2"/>
          <a:stretch>
            <a:fillRect/>
          </a:stretch>
        </p:blipFill>
        <p:spPr>
          <a:xfrm>
            <a:off x="6169809" y="1635646"/>
            <a:ext cx="2965117" cy="1296144"/>
          </a:xfrm>
          <a:prstGeom prst="rect">
            <a:avLst/>
          </a:prstGeom>
        </p:spPr>
      </p:pic>
    </p:spTree>
    <p:extLst>
      <p:ext uri="{BB962C8B-B14F-4D97-AF65-F5344CB8AC3E}">
        <p14:creationId xmlns:p14="http://schemas.microsoft.com/office/powerpoint/2010/main" val="402837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先序遍历</a:t>
            </a:r>
          </a:p>
        </p:txBody>
      </p:sp>
      <p:sp>
        <p:nvSpPr>
          <p:cNvPr id="3" name="内容占位符 2"/>
          <p:cNvSpPr>
            <a:spLocks noGrp="1"/>
          </p:cNvSpPr>
          <p:nvPr>
            <p:ph sz="quarter" idx="11"/>
          </p:nvPr>
        </p:nvSpPr>
        <p:spPr>
          <a:xfrm>
            <a:off x="1331640" y="1064124"/>
            <a:ext cx="3672408" cy="3507876"/>
          </a:xfrm>
        </p:spPr>
        <p:txBody>
          <a:bodyPr/>
          <a:lstStyle/>
          <a:p>
            <a:r>
              <a:rPr lang="zh-CN" altLang="en-US" sz="1800" dirty="0">
                <a:latin typeface="隶书" panose="02010509060101010101" pitchFamily="49" charset="-122"/>
                <a:ea typeface="隶书" panose="02010509060101010101" pitchFamily="49" charset="-122"/>
              </a:rPr>
              <a:t>先序遍历二叉树的过程如下</a:t>
            </a:r>
            <a:r>
              <a:rPr lang="en-US" altLang="zh-CN" sz="1800" dirty="0">
                <a:latin typeface="隶书" panose="02010509060101010101" pitchFamily="49" charset="-122"/>
                <a:ea typeface="隶书" panose="02010509060101010101" pitchFamily="49" charset="-122"/>
              </a:rPr>
              <a:t>: </a:t>
            </a:r>
          </a:p>
          <a:p>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访问根结点</a:t>
            </a:r>
            <a:r>
              <a:rPr lang="en-US" altLang="zh-CN" sz="1800" dirty="0">
                <a:latin typeface="隶书" panose="02010509060101010101" pitchFamily="49" charset="-122"/>
                <a:ea typeface="隶书" panose="02010509060101010101" pitchFamily="49" charset="-122"/>
              </a:rPr>
              <a:t>;</a:t>
            </a:r>
          </a:p>
          <a:p>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先序遍历左子树</a:t>
            </a:r>
            <a:r>
              <a:rPr lang="en-US" altLang="zh-CN" sz="1800" dirty="0">
                <a:latin typeface="隶书" panose="02010509060101010101" pitchFamily="49" charset="-122"/>
                <a:ea typeface="隶书" panose="02010509060101010101" pitchFamily="49" charset="-122"/>
              </a:rPr>
              <a:t>;</a:t>
            </a:r>
          </a:p>
          <a:p>
            <a:r>
              <a:rPr lang="en-US" altLang="zh-CN" sz="1800" dirty="0">
                <a:latin typeface="隶书" panose="02010509060101010101" pitchFamily="49" charset="-122"/>
                <a:ea typeface="隶书" panose="02010509060101010101" pitchFamily="49" charset="-122"/>
              </a:rPr>
              <a:t>(3)</a:t>
            </a:r>
            <a:r>
              <a:rPr lang="zh-CN" altLang="en-US" sz="1800" dirty="0">
                <a:latin typeface="隶书" panose="02010509060101010101" pitchFamily="49" charset="-122"/>
                <a:ea typeface="隶书" panose="02010509060101010101" pitchFamily="49" charset="-122"/>
              </a:rPr>
              <a:t>先序遍历右子树。</a:t>
            </a:r>
          </a:p>
        </p:txBody>
      </p:sp>
      <p:pic>
        <p:nvPicPr>
          <p:cNvPr id="4" name="图片 3"/>
          <p:cNvPicPr>
            <a:picLocks noChangeAspect="1"/>
          </p:cNvPicPr>
          <p:nvPr/>
        </p:nvPicPr>
        <p:blipFill>
          <a:blip r:embed="rId2"/>
          <a:stretch>
            <a:fillRect/>
          </a:stretch>
        </p:blipFill>
        <p:spPr>
          <a:xfrm>
            <a:off x="5148064" y="1064124"/>
            <a:ext cx="2549443" cy="1684663"/>
          </a:xfrm>
          <a:prstGeom prst="rect">
            <a:avLst/>
          </a:prstGeom>
        </p:spPr>
      </p:pic>
      <p:sp>
        <p:nvSpPr>
          <p:cNvPr id="7" name="文本框 6"/>
          <p:cNvSpPr txBox="1"/>
          <p:nvPr/>
        </p:nvSpPr>
        <p:spPr>
          <a:xfrm>
            <a:off x="4788024" y="3219822"/>
            <a:ext cx="4032448" cy="369332"/>
          </a:xfrm>
          <a:prstGeom prst="rect">
            <a:avLst/>
          </a:prstGeom>
          <a:noFill/>
        </p:spPr>
        <p:txBody>
          <a:bodyPr wrap="square" rtlCol="0">
            <a:spAutoFit/>
          </a:bodyPr>
          <a:lstStyle/>
          <a:p>
            <a:r>
              <a:rPr lang="zh-CN" altLang="en-US" dirty="0">
                <a:solidFill>
                  <a:srgbClr val="002060"/>
                </a:solidFill>
                <a:latin typeface="隶书" panose="02010509060101010101" pitchFamily="49" charset="-122"/>
                <a:ea typeface="隶书" panose="02010509060101010101" pitchFamily="49" charset="-122"/>
              </a:rPr>
              <a:t> 二叉树的先序序列为 </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ABJDGCEHF</a:t>
            </a:r>
            <a:endParaRPr lang="zh-CN" altLang="en-US"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316761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中序遍历</a:t>
            </a:r>
          </a:p>
        </p:txBody>
      </p:sp>
      <p:sp>
        <p:nvSpPr>
          <p:cNvPr id="3" name="内容占位符 2"/>
          <p:cNvSpPr>
            <a:spLocks noGrp="1"/>
          </p:cNvSpPr>
          <p:nvPr>
            <p:ph sz="quarter" idx="11"/>
          </p:nvPr>
        </p:nvSpPr>
        <p:spPr>
          <a:xfrm>
            <a:off x="854145" y="1064124"/>
            <a:ext cx="3861871" cy="3507876"/>
          </a:xfrm>
        </p:spPr>
        <p:txBody>
          <a:bodyPr/>
          <a:lstStyle/>
          <a:p>
            <a:r>
              <a:rPr lang="zh-CN" altLang="en-US" sz="1800" dirty="0">
                <a:latin typeface="隶书" panose="02010509060101010101" pitchFamily="49" charset="-122"/>
                <a:ea typeface="隶书" panose="02010509060101010101" pitchFamily="49" charset="-122"/>
              </a:rPr>
              <a:t>中序遍历二叉树的过程如下</a:t>
            </a:r>
            <a:r>
              <a:rPr lang="en-US" altLang="zh-CN" sz="1800" dirty="0">
                <a:latin typeface="隶书" panose="02010509060101010101" pitchFamily="49" charset="-122"/>
                <a:ea typeface="隶书" panose="02010509060101010101" pitchFamily="49" charset="-122"/>
              </a:rPr>
              <a:t>: </a:t>
            </a:r>
          </a:p>
          <a:p>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中序遍历左子树</a:t>
            </a:r>
            <a:r>
              <a:rPr lang="en-US" altLang="zh-CN" sz="1800" dirty="0">
                <a:latin typeface="隶书" panose="02010509060101010101" pitchFamily="49" charset="-122"/>
                <a:ea typeface="隶书" panose="02010509060101010101" pitchFamily="49" charset="-122"/>
              </a:rPr>
              <a:t>;</a:t>
            </a:r>
          </a:p>
          <a:p>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访问根结点</a:t>
            </a:r>
            <a:r>
              <a:rPr lang="en-US" altLang="zh-CN" sz="1800" dirty="0">
                <a:latin typeface="隶书" panose="02010509060101010101" pitchFamily="49" charset="-122"/>
                <a:ea typeface="隶书" panose="02010509060101010101" pitchFamily="49" charset="-122"/>
              </a:rPr>
              <a:t>;</a:t>
            </a:r>
          </a:p>
          <a:p>
            <a:r>
              <a:rPr lang="en-US" altLang="zh-CN" sz="1800" dirty="0">
                <a:latin typeface="隶书" panose="02010509060101010101" pitchFamily="49" charset="-122"/>
                <a:ea typeface="隶书" panose="02010509060101010101" pitchFamily="49" charset="-122"/>
              </a:rPr>
              <a:t>(3)</a:t>
            </a:r>
            <a:r>
              <a:rPr lang="zh-CN" altLang="en-US" sz="1800" dirty="0">
                <a:latin typeface="隶书" panose="02010509060101010101" pitchFamily="49" charset="-122"/>
                <a:ea typeface="隶书" panose="02010509060101010101" pitchFamily="49" charset="-122"/>
              </a:rPr>
              <a:t>中序遍历右子树</a:t>
            </a:r>
            <a:r>
              <a:rPr lang="en-US" altLang="zh-CN" sz="1800" dirty="0">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3"/>
          <a:stretch>
            <a:fillRect/>
          </a:stretch>
        </p:blipFill>
        <p:spPr>
          <a:xfrm>
            <a:off x="4848177" y="1133399"/>
            <a:ext cx="2549443" cy="1684663"/>
          </a:xfrm>
          <a:prstGeom prst="rect">
            <a:avLst/>
          </a:prstGeom>
        </p:spPr>
      </p:pic>
      <p:sp>
        <p:nvSpPr>
          <p:cNvPr id="5" name="文本框 4"/>
          <p:cNvSpPr txBox="1"/>
          <p:nvPr/>
        </p:nvSpPr>
        <p:spPr>
          <a:xfrm>
            <a:off x="4572000" y="3207801"/>
            <a:ext cx="4032448" cy="369332"/>
          </a:xfrm>
          <a:prstGeom prst="rect">
            <a:avLst/>
          </a:prstGeom>
          <a:noFill/>
        </p:spPr>
        <p:txBody>
          <a:bodyPr wrap="square" rtlCol="0">
            <a:spAutoFit/>
          </a:bodyPr>
          <a:lstStyle/>
          <a:p>
            <a:r>
              <a:rPr lang="zh-CN" altLang="en-US" dirty="0">
                <a:solidFill>
                  <a:srgbClr val="002060"/>
                </a:solidFill>
                <a:latin typeface="隶书" panose="02010509060101010101" pitchFamily="49" charset="-122"/>
                <a:ea typeface="隶书" panose="02010509060101010101" pitchFamily="49" charset="-122"/>
              </a:rPr>
              <a:t> 二叉树的中序序列为 </a:t>
            </a:r>
            <a:r>
              <a:rPr lang="en-US" altLang="zh-CN" dirty="0">
                <a:solidFill>
                  <a:srgbClr val="C00000"/>
                </a:solidFill>
                <a:latin typeface="Times New Roman" panose="02020603050405020304" pitchFamily="18" charset="0"/>
                <a:cs typeface="Times New Roman" panose="02020603050405020304" pitchFamily="18" charset="0"/>
              </a:rPr>
              <a:t>JBGDAEHCF</a:t>
            </a:r>
            <a:endParaRPr lang="zh-CN" altLang="en-US"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96564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后序遍历</a:t>
            </a:r>
          </a:p>
        </p:txBody>
      </p:sp>
      <p:sp>
        <p:nvSpPr>
          <p:cNvPr id="3" name="内容占位符 2"/>
          <p:cNvSpPr>
            <a:spLocks noGrp="1"/>
          </p:cNvSpPr>
          <p:nvPr>
            <p:ph sz="quarter" idx="11"/>
          </p:nvPr>
        </p:nvSpPr>
        <p:spPr>
          <a:xfrm>
            <a:off x="854145" y="1064124"/>
            <a:ext cx="3357815" cy="3507876"/>
          </a:xfrm>
        </p:spPr>
        <p:txBody>
          <a:bodyPr/>
          <a:lstStyle/>
          <a:p>
            <a:r>
              <a:rPr lang="zh-CN" altLang="en-US" sz="1800" dirty="0">
                <a:latin typeface="隶书" panose="02010509060101010101" pitchFamily="49" charset="-122"/>
                <a:ea typeface="隶书" panose="02010509060101010101" pitchFamily="49" charset="-122"/>
              </a:rPr>
              <a:t>后序遍历二叉树的过程如下</a:t>
            </a:r>
            <a:r>
              <a:rPr lang="en-US" altLang="zh-CN" sz="1800" dirty="0">
                <a:latin typeface="隶书" panose="02010509060101010101" pitchFamily="49" charset="-122"/>
                <a:ea typeface="隶书" panose="02010509060101010101" pitchFamily="49" charset="-122"/>
              </a:rPr>
              <a:t>: </a:t>
            </a:r>
          </a:p>
          <a:p>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后序遍历左子树；</a:t>
            </a:r>
            <a:endParaRPr lang="en-US" altLang="zh-CN" sz="1800" dirty="0">
              <a:latin typeface="隶书" panose="02010509060101010101" pitchFamily="49" charset="-122"/>
              <a:ea typeface="隶书" panose="02010509060101010101" pitchFamily="49" charset="-122"/>
            </a:endParaRPr>
          </a:p>
          <a:p>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后序遍历右子树</a:t>
            </a:r>
            <a:r>
              <a:rPr lang="en-US" altLang="zh-CN" sz="1800" dirty="0">
                <a:latin typeface="隶书" panose="02010509060101010101" pitchFamily="49" charset="-122"/>
                <a:ea typeface="隶书" panose="02010509060101010101" pitchFamily="49" charset="-122"/>
              </a:rPr>
              <a:t>; </a:t>
            </a:r>
          </a:p>
          <a:p>
            <a:r>
              <a:rPr lang="en-US" altLang="zh-CN" sz="1800" dirty="0">
                <a:latin typeface="隶书" panose="02010509060101010101" pitchFamily="49" charset="-122"/>
                <a:ea typeface="隶书" panose="02010509060101010101" pitchFamily="49" charset="-122"/>
              </a:rPr>
              <a:t>(3)</a:t>
            </a:r>
            <a:r>
              <a:rPr lang="zh-CN" altLang="en-US" sz="1800" dirty="0">
                <a:latin typeface="隶书" panose="02010509060101010101" pitchFamily="49" charset="-122"/>
                <a:ea typeface="隶书" panose="02010509060101010101" pitchFamily="49" charset="-122"/>
              </a:rPr>
              <a:t>访问根结点。 </a:t>
            </a:r>
          </a:p>
        </p:txBody>
      </p:sp>
      <p:pic>
        <p:nvPicPr>
          <p:cNvPr id="4" name="图片 3"/>
          <p:cNvPicPr>
            <a:picLocks noChangeAspect="1"/>
          </p:cNvPicPr>
          <p:nvPr/>
        </p:nvPicPr>
        <p:blipFill>
          <a:blip r:embed="rId2"/>
          <a:stretch>
            <a:fillRect/>
          </a:stretch>
        </p:blipFill>
        <p:spPr>
          <a:xfrm>
            <a:off x="4848177" y="1133399"/>
            <a:ext cx="2549443" cy="1684663"/>
          </a:xfrm>
          <a:prstGeom prst="rect">
            <a:avLst/>
          </a:prstGeom>
        </p:spPr>
      </p:pic>
      <p:sp>
        <p:nvSpPr>
          <p:cNvPr id="5" name="文本框 4"/>
          <p:cNvSpPr txBox="1"/>
          <p:nvPr/>
        </p:nvSpPr>
        <p:spPr>
          <a:xfrm>
            <a:off x="4572000" y="3207801"/>
            <a:ext cx="4032448" cy="369332"/>
          </a:xfrm>
          <a:prstGeom prst="rect">
            <a:avLst/>
          </a:prstGeom>
          <a:noFill/>
        </p:spPr>
        <p:txBody>
          <a:bodyPr wrap="square" rtlCol="0">
            <a:spAutoFit/>
          </a:bodyPr>
          <a:lstStyle/>
          <a:p>
            <a:r>
              <a:rPr lang="zh-CN" altLang="en-US" dirty="0">
                <a:solidFill>
                  <a:srgbClr val="002060"/>
                </a:solidFill>
                <a:latin typeface="隶书" panose="02010509060101010101" pitchFamily="49" charset="-122"/>
                <a:ea typeface="隶书" panose="02010509060101010101" pitchFamily="49" charset="-122"/>
              </a:rPr>
              <a:t> 二叉树的后序序列为</a:t>
            </a:r>
            <a:r>
              <a:rPr lang="zh-CN" altLang="en-US" dirty="0"/>
              <a:t> </a:t>
            </a:r>
            <a:r>
              <a:rPr lang="en-US" altLang="zh-CN" dirty="0">
                <a:solidFill>
                  <a:srgbClr val="C00000"/>
                </a:solidFill>
                <a:latin typeface="Times New Roman" panose="02020603050405020304" pitchFamily="18" charset="0"/>
                <a:cs typeface="Times New Roman" panose="02020603050405020304" pitchFamily="18" charset="0"/>
              </a:rPr>
              <a:t>JGDBHEFCA</a:t>
            </a:r>
            <a:endParaRPr lang="zh-CN" altLang="en-US"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65875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层次遍历</a:t>
            </a:r>
          </a:p>
        </p:txBody>
      </p:sp>
      <p:sp>
        <p:nvSpPr>
          <p:cNvPr id="3" name="内容占位符 2"/>
          <p:cNvSpPr>
            <a:spLocks noGrp="1"/>
          </p:cNvSpPr>
          <p:nvPr>
            <p:ph sz="quarter" idx="11"/>
          </p:nvPr>
        </p:nvSpPr>
        <p:spPr>
          <a:xfrm>
            <a:off x="539552" y="1059582"/>
            <a:ext cx="4149903" cy="3507876"/>
          </a:xfrm>
        </p:spPr>
        <p:txBody>
          <a:bodyPr/>
          <a:lstStyle/>
          <a:p>
            <a:r>
              <a:rPr lang="zh-CN" altLang="en-US" sz="1800" dirty="0">
                <a:latin typeface="隶书" panose="02010509060101010101" pitchFamily="49" charset="-122"/>
                <a:ea typeface="隶书" panose="02010509060101010101" pitchFamily="49" charset="-122"/>
              </a:rPr>
              <a:t>二叉树非空</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设二叉树的高度为 </a:t>
            </a:r>
            <a:r>
              <a:rPr lang="en-US" altLang="zh-CN" sz="1800" dirty="0">
                <a:latin typeface="隶书" panose="02010509060101010101" pitchFamily="49" charset="-122"/>
                <a:ea typeface="隶书" panose="02010509060101010101" pitchFamily="49" charset="-122"/>
              </a:rPr>
              <a:t>h </a:t>
            </a:r>
            <a:r>
              <a:rPr lang="zh-CN" altLang="en-US" sz="1800" dirty="0">
                <a:latin typeface="隶书" panose="02010509060101010101" pitchFamily="49" charset="-122"/>
                <a:ea typeface="隶书" panose="02010509060101010101" pitchFamily="49" charset="-122"/>
              </a:rPr>
              <a:t>时</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层次遍历二叉树的过程如下</a:t>
            </a:r>
            <a:r>
              <a:rPr lang="en-US" altLang="zh-CN" sz="1800" dirty="0">
                <a:latin typeface="隶书" panose="02010509060101010101" pitchFamily="49" charset="-122"/>
                <a:ea typeface="隶书" panose="02010509060101010101" pitchFamily="49" charset="-122"/>
              </a:rPr>
              <a:t>: </a:t>
            </a:r>
          </a:p>
          <a:p>
            <a:r>
              <a:rPr lang="zh-CN" altLang="en-US"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）先访问根结点</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第 </a:t>
            </a:r>
            <a:r>
              <a:rPr lang="en-US" altLang="zh-CN" sz="1800" dirty="0">
                <a:latin typeface="隶书" panose="02010509060101010101" pitchFamily="49" charset="-122"/>
                <a:ea typeface="隶书" panose="02010509060101010101" pitchFamily="49" charset="-122"/>
              </a:rPr>
              <a:t>1 </a:t>
            </a:r>
            <a:r>
              <a:rPr lang="zh-CN" altLang="en-US" sz="1800" dirty="0">
                <a:latin typeface="隶书" panose="02010509060101010101" pitchFamily="49" charset="-122"/>
                <a:ea typeface="隶书" panose="02010509060101010101" pitchFamily="49" charset="-122"/>
              </a:rPr>
              <a:t>层</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r>
              <a:rPr lang="en-US" altLang="zh-CN" sz="1800" dirty="0">
                <a:latin typeface="隶书" panose="02010509060101010101" pitchFamily="49" charset="-122"/>
                <a:ea typeface="隶书" panose="02010509060101010101" pitchFamily="49" charset="-122"/>
              </a:rPr>
              <a:t> (2</a:t>
            </a:r>
            <a:r>
              <a:rPr lang="zh-CN" altLang="en-US" sz="1800" dirty="0">
                <a:latin typeface="隶书" panose="02010509060101010101" pitchFamily="49" charset="-122"/>
                <a:ea typeface="隶书" panose="02010509060101010101" pitchFamily="49" charset="-122"/>
              </a:rPr>
              <a:t>）再从左向右依次访问每层结点。</a:t>
            </a:r>
          </a:p>
        </p:txBody>
      </p:sp>
      <p:pic>
        <p:nvPicPr>
          <p:cNvPr id="4" name="图片 3"/>
          <p:cNvPicPr>
            <a:picLocks noChangeAspect="1"/>
          </p:cNvPicPr>
          <p:nvPr/>
        </p:nvPicPr>
        <p:blipFill>
          <a:blip r:embed="rId2"/>
          <a:stretch>
            <a:fillRect/>
          </a:stretch>
        </p:blipFill>
        <p:spPr>
          <a:xfrm>
            <a:off x="5508104" y="915566"/>
            <a:ext cx="2549443" cy="1684663"/>
          </a:xfrm>
          <a:prstGeom prst="rect">
            <a:avLst/>
          </a:prstGeom>
        </p:spPr>
      </p:pic>
      <p:sp>
        <p:nvSpPr>
          <p:cNvPr id="5" name="文本框 4"/>
          <p:cNvSpPr txBox="1"/>
          <p:nvPr/>
        </p:nvSpPr>
        <p:spPr>
          <a:xfrm>
            <a:off x="5076056" y="2868853"/>
            <a:ext cx="3816424" cy="369332"/>
          </a:xfrm>
          <a:prstGeom prst="rect">
            <a:avLst/>
          </a:prstGeom>
          <a:noFill/>
        </p:spPr>
        <p:txBody>
          <a:bodyPr wrap="square" rtlCol="0">
            <a:spAutoFit/>
          </a:bodyPr>
          <a:lstStyle/>
          <a:p>
            <a:r>
              <a:rPr lang="zh-CN" altLang="en-US" dirty="0">
                <a:latin typeface="隶书" panose="02010509060101010101" pitchFamily="49" charset="-122"/>
                <a:ea typeface="隶书" panose="02010509060101010101" pitchFamily="49" charset="-122"/>
              </a:rPr>
              <a:t>二叉树的层次序列为 </a:t>
            </a:r>
            <a:r>
              <a:rPr lang="en-US" altLang="zh-CN" dirty="0">
                <a:solidFill>
                  <a:srgbClr val="C00000"/>
                </a:solidFill>
                <a:latin typeface="隶书" panose="02010509060101010101" pitchFamily="49" charset="-122"/>
                <a:ea typeface="隶书" panose="02010509060101010101" pitchFamily="49" charset="-122"/>
                <a:cs typeface="Times New Roman" panose="02020603050405020304" pitchFamily="18" charset="0"/>
              </a:rPr>
              <a:t>ABCJDEFGH</a:t>
            </a:r>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987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二叉树遍历的递归算法</a:t>
            </a:r>
          </a:p>
        </p:txBody>
      </p:sp>
      <p:sp>
        <p:nvSpPr>
          <p:cNvPr id="3" name="内容占位符 2"/>
          <p:cNvSpPr>
            <a:spLocks noGrp="1"/>
          </p:cNvSpPr>
          <p:nvPr>
            <p:ph sz="quarter" idx="11"/>
          </p:nvPr>
        </p:nvSpPr>
        <p:spPr>
          <a:xfrm>
            <a:off x="107504" y="1064124"/>
            <a:ext cx="5112568" cy="3507876"/>
          </a:xfrm>
        </p:spPr>
        <p:txBody>
          <a:bodyPr/>
          <a:lstStyle/>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void </a:t>
            </a:r>
            <a:r>
              <a:rPr lang="en-US" altLang="zh-CN" sz="1800" dirty="0" err="1">
                <a:solidFill>
                  <a:srgbClr val="0070C0"/>
                </a:solidFill>
                <a:latin typeface="Times New Roman" panose="02020603050405020304" pitchFamily="18" charset="0"/>
                <a:cs typeface="Times New Roman" panose="02020603050405020304" pitchFamily="18" charset="0"/>
              </a:rPr>
              <a:t>BiTree</a:t>
            </a:r>
            <a:r>
              <a:rPr lang="en-US" altLang="zh-CN" sz="1800" dirty="0">
                <a:solidFill>
                  <a:srgbClr val="0070C0"/>
                </a:solidFill>
                <a:latin typeface="Times New Roman" panose="02020603050405020304" pitchFamily="18" charset="0"/>
                <a:cs typeface="Times New Roman" panose="02020603050405020304" pitchFamily="18" charset="0"/>
              </a:rPr>
              <a:t>::</a:t>
            </a:r>
            <a:r>
              <a:rPr lang="en-US" altLang="zh-CN" sz="1800" dirty="0" err="1">
                <a:solidFill>
                  <a:srgbClr val="0070C0"/>
                </a:solidFill>
                <a:latin typeface="Times New Roman" panose="02020603050405020304" pitchFamily="18" charset="0"/>
                <a:cs typeface="Times New Roman" panose="02020603050405020304" pitchFamily="18" charset="0"/>
              </a:rPr>
              <a:t>InTraverse</a:t>
            </a:r>
            <a:r>
              <a:rPr lang="en-US" altLang="zh-CN" sz="1800" dirty="0">
                <a:solidFill>
                  <a:srgbClr val="0070C0"/>
                </a:solidFill>
                <a:latin typeface="Times New Roman" panose="02020603050405020304" pitchFamily="18" charset="0"/>
                <a:cs typeface="Times New Roman" panose="02020603050405020304" pitchFamily="18" charset="0"/>
              </a:rPr>
              <a:t>(</a:t>
            </a:r>
            <a:r>
              <a:rPr lang="en-US" altLang="zh-CN" sz="1800" dirty="0" err="1">
                <a:solidFill>
                  <a:srgbClr val="0070C0"/>
                </a:solidFill>
                <a:latin typeface="Times New Roman" panose="02020603050405020304" pitchFamily="18" charset="0"/>
                <a:cs typeface="Times New Roman" panose="02020603050405020304" pitchFamily="18" charset="0"/>
              </a:rPr>
              <a:t>BitNode</a:t>
            </a:r>
            <a:r>
              <a:rPr lang="en-US" altLang="zh-CN" sz="1800" dirty="0">
                <a:solidFill>
                  <a:srgbClr val="0070C0"/>
                </a:solidFill>
                <a:latin typeface="Times New Roman" panose="02020603050405020304" pitchFamily="18" charset="0"/>
                <a:cs typeface="Times New Roman" panose="02020603050405020304" pitchFamily="18" charset="0"/>
              </a:rPr>
              <a:t> ∗t){</a:t>
            </a: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 / </a:t>
            </a:r>
            <a:r>
              <a:rPr lang="zh-CN" altLang="en-US" sz="1800" dirty="0">
                <a:solidFill>
                  <a:srgbClr val="0070C0"/>
                </a:solidFill>
                <a:latin typeface="Times New Roman" panose="02020603050405020304" pitchFamily="18" charset="0"/>
                <a:cs typeface="Times New Roman" panose="02020603050405020304" pitchFamily="18" charset="0"/>
              </a:rPr>
              <a:t>中序遍历递归函数 </a:t>
            </a:r>
            <a:endParaRPr lang="en-US" altLang="zh-CN" sz="1800" dirty="0">
              <a:solidFill>
                <a:srgbClr val="0070C0"/>
              </a:solidFill>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if(t){ </a:t>
            </a: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err="1">
                <a:solidFill>
                  <a:srgbClr val="0070C0"/>
                </a:solidFill>
                <a:latin typeface="Times New Roman" panose="02020603050405020304" pitchFamily="18" charset="0"/>
                <a:cs typeface="Times New Roman" panose="02020603050405020304" pitchFamily="18" charset="0"/>
              </a:rPr>
              <a:t>InTraverse</a:t>
            </a:r>
            <a:r>
              <a:rPr lang="en-US" altLang="zh-CN" sz="1800" dirty="0">
                <a:solidFill>
                  <a:srgbClr val="0070C0"/>
                </a:solidFill>
                <a:latin typeface="Times New Roman" panose="02020603050405020304" pitchFamily="18" charset="0"/>
                <a:cs typeface="Times New Roman" panose="02020603050405020304" pitchFamily="18" charset="0"/>
              </a:rPr>
              <a:t>(t-&gt;</a:t>
            </a:r>
            <a:r>
              <a:rPr lang="en-US" altLang="zh-CN" sz="1800" dirty="0" err="1">
                <a:solidFill>
                  <a:srgbClr val="0070C0"/>
                </a:solidFill>
                <a:latin typeface="Times New Roman" panose="02020603050405020304" pitchFamily="18" charset="0"/>
                <a:cs typeface="Times New Roman" panose="02020603050405020304" pitchFamily="18" charset="0"/>
              </a:rPr>
              <a:t>lchild</a:t>
            </a:r>
            <a:r>
              <a:rPr lang="en-US" altLang="zh-CN" sz="1800" dirty="0">
                <a:solidFill>
                  <a:srgbClr val="0070C0"/>
                </a:solidFill>
                <a:latin typeface="Times New Roman" panose="02020603050405020304" pitchFamily="18" charset="0"/>
                <a:cs typeface="Times New Roman" panose="02020603050405020304" pitchFamily="18" charset="0"/>
              </a:rPr>
              <a:t>); / / </a:t>
            </a:r>
            <a:r>
              <a:rPr lang="zh-CN" altLang="en-US" sz="1800" dirty="0" smtClean="0">
                <a:solidFill>
                  <a:srgbClr val="0070C0"/>
                </a:solidFill>
                <a:latin typeface="Times New Roman" panose="02020603050405020304" pitchFamily="18" charset="0"/>
                <a:cs typeface="Times New Roman" panose="02020603050405020304" pitchFamily="18" charset="0"/>
              </a:rPr>
              <a:t>中序</a:t>
            </a:r>
            <a:r>
              <a:rPr lang="zh-CN" altLang="en-US" sz="1800" dirty="0">
                <a:solidFill>
                  <a:srgbClr val="0070C0"/>
                </a:solidFill>
                <a:latin typeface="Times New Roman" panose="02020603050405020304" pitchFamily="18" charset="0"/>
                <a:cs typeface="Times New Roman" panose="02020603050405020304" pitchFamily="18" charset="0"/>
              </a:rPr>
              <a:t>遍历左子树     </a:t>
            </a:r>
            <a:endParaRPr lang="en-US" altLang="zh-CN" sz="1800" dirty="0">
              <a:solidFill>
                <a:srgbClr val="0070C0"/>
              </a:solidFill>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err="1">
                <a:solidFill>
                  <a:srgbClr val="0070C0"/>
                </a:solidFill>
                <a:latin typeface="Times New Roman" panose="02020603050405020304" pitchFamily="18" charset="0"/>
                <a:cs typeface="Times New Roman" panose="02020603050405020304" pitchFamily="18" charset="0"/>
              </a:rPr>
              <a:t>cout</a:t>
            </a:r>
            <a:r>
              <a:rPr lang="en-US" altLang="zh-CN" sz="1800" dirty="0" smtClean="0">
                <a:solidFill>
                  <a:srgbClr val="0070C0"/>
                </a:solidFill>
                <a:latin typeface="Times New Roman" panose="02020603050405020304" pitchFamily="18" charset="0"/>
                <a:cs typeface="Times New Roman" panose="02020603050405020304" pitchFamily="18" charset="0"/>
              </a:rPr>
              <a:t>&lt;&lt;data</a:t>
            </a:r>
            <a:r>
              <a:rPr lang="en-US" altLang="zh-CN" sz="1800" dirty="0">
                <a:solidFill>
                  <a:srgbClr val="0070C0"/>
                </a:solidFill>
                <a:latin typeface="Times New Roman" panose="02020603050405020304" pitchFamily="18" charset="0"/>
                <a:cs typeface="Times New Roman" panose="02020603050405020304" pitchFamily="18" charset="0"/>
              </a:rPr>
              <a:t>; / / </a:t>
            </a:r>
            <a:r>
              <a:rPr lang="zh-CN" altLang="en-US" sz="1800" dirty="0">
                <a:solidFill>
                  <a:srgbClr val="0070C0"/>
                </a:solidFill>
                <a:latin typeface="Times New Roman" panose="02020603050405020304" pitchFamily="18" charset="0"/>
                <a:cs typeface="Times New Roman" panose="02020603050405020304" pitchFamily="18" charset="0"/>
              </a:rPr>
              <a:t>访问根结点</a:t>
            </a:r>
            <a:endParaRPr lang="en-US" altLang="zh-CN" sz="1800" dirty="0">
              <a:solidFill>
                <a:srgbClr val="0070C0"/>
              </a:solidFill>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a:t>
            </a:r>
            <a:r>
              <a:rPr lang="en-US" altLang="zh-CN" sz="1800" dirty="0" err="1">
                <a:solidFill>
                  <a:srgbClr val="0070C0"/>
                </a:solidFill>
                <a:latin typeface="Times New Roman" panose="02020603050405020304" pitchFamily="18" charset="0"/>
                <a:cs typeface="Times New Roman" panose="02020603050405020304" pitchFamily="18" charset="0"/>
              </a:rPr>
              <a:t>InTraverse</a:t>
            </a:r>
            <a:r>
              <a:rPr lang="en-US" altLang="zh-CN" sz="1800" dirty="0">
                <a:solidFill>
                  <a:srgbClr val="0070C0"/>
                </a:solidFill>
                <a:latin typeface="Times New Roman" panose="02020603050405020304" pitchFamily="18" charset="0"/>
                <a:cs typeface="Times New Roman" panose="02020603050405020304" pitchFamily="18" charset="0"/>
              </a:rPr>
              <a:t>(t-&gt;</a:t>
            </a:r>
            <a:r>
              <a:rPr lang="en-US" altLang="zh-CN" sz="1800" dirty="0" err="1">
                <a:solidFill>
                  <a:srgbClr val="0070C0"/>
                </a:solidFill>
                <a:latin typeface="Times New Roman" panose="02020603050405020304" pitchFamily="18" charset="0"/>
                <a:cs typeface="Times New Roman" panose="02020603050405020304" pitchFamily="18" charset="0"/>
              </a:rPr>
              <a:t>rchild</a:t>
            </a:r>
            <a:r>
              <a:rPr lang="en-US" altLang="zh-CN" sz="1800" dirty="0">
                <a:solidFill>
                  <a:srgbClr val="0070C0"/>
                </a:solidFill>
                <a:latin typeface="Times New Roman" panose="02020603050405020304" pitchFamily="18" charset="0"/>
                <a:cs typeface="Times New Roman" panose="02020603050405020304" pitchFamily="18" charset="0"/>
              </a:rPr>
              <a:t>); / / </a:t>
            </a:r>
            <a:r>
              <a:rPr lang="zh-CN" altLang="en-US" sz="1800" dirty="0" smtClean="0">
                <a:solidFill>
                  <a:srgbClr val="0070C0"/>
                </a:solidFill>
                <a:latin typeface="Times New Roman" panose="02020603050405020304" pitchFamily="18" charset="0"/>
                <a:cs typeface="Times New Roman" panose="02020603050405020304" pitchFamily="18" charset="0"/>
              </a:rPr>
              <a:t>中序</a:t>
            </a:r>
            <a:r>
              <a:rPr lang="zh-CN" altLang="en-US" sz="1800" dirty="0">
                <a:solidFill>
                  <a:srgbClr val="0070C0"/>
                </a:solidFill>
                <a:latin typeface="Times New Roman" panose="02020603050405020304" pitchFamily="18" charset="0"/>
                <a:cs typeface="Times New Roman" panose="02020603050405020304" pitchFamily="18" charset="0"/>
              </a:rPr>
              <a:t>遍历右子树</a:t>
            </a:r>
            <a:endParaRPr lang="en-US" altLang="zh-CN" sz="1800" dirty="0">
              <a:solidFill>
                <a:srgbClr val="0070C0"/>
              </a:solidFill>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a:t>
            </a:r>
            <a:r>
              <a:rPr lang="zh-CN" altLang="en-US" sz="1800" dirty="0">
                <a:solidFill>
                  <a:srgbClr val="0070C0"/>
                </a:solidFill>
                <a:latin typeface="Times New Roman" panose="02020603050405020304" pitchFamily="18" charset="0"/>
                <a:cs typeface="Times New Roman" panose="02020603050405020304" pitchFamily="18" charset="0"/>
              </a:rPr>
              <a:t> </a:t>
            </a:r>
            <a:r>
              <a:rPr lang="en-US" altLang="zh-CN" sz="1800" dirty="0">
                <a:solidFill>
                  <a:srgbClr val="0070C0"/>
                </a:solidFill>
                <a:latin typeface="Times New Roman" panose="02020603050405020304" pitchFamily="18" charset="0"/>
                <a:cs typeface="Times New Roman" panose="02020603050405020304" pitchFamily="18" charset="0"/>
              </a:rPr>
              <a:t>}</a:t>
            </a:r>
          </a:p>
          <a:p>
            <a:pPr>
              <a:lnSpc>
                <a:spcPts val="3000"/>
              </a:lnSpc>
              <a:spcBef>
                <a:spcPts val="0"/>
              </a:spcBef>
            </a:pPr>
            <a:r>
              <a:rPr lang="en-US" altLang="zh-CN" sz="1800" dirty="0">
                <a:solidFill>
                  <a:srgbClr val="0070C0"/>
                </a:solidFill>
                <a:latin typeface="Times New Roman" panose="02020603050405020304" pitchFamily="18" charset="0"/>
                <a:cs typeface="Times New Roman" panose="02020603050405020304" pitchFamily="18" charset="0"/>
              </a:rPr>
              <a:t> } </a:t>
            </a:r>
          </a:p>
        </p:txBody>
      </p:sp>
      <p:sp>
        <p:nvSpPr>
          <p:cNvPr id="4" name="文本框 3"/>
          <p:cNvSpPr txBox="1"/>
          <p:nvPr/>
        </p:nvSpPr>
        <p:spPr>
          <a:xfrm>
            <a:off x="5364088" y="1064124"/>
            <a:ext cx="3303725" cy="2292935"/>
          </a:xfrm>
          <a:prstGeom prst="rect">
            <a:avLst/>
          </a:prstGeom>
          <a:noFill/>
        </p:spPr>
        <p:txBody>
          <a:bodyPr wrap="none" rtlCol="0">
            <a:spAutoFit/>
          </a:bodyPr>
          <a:lstStyle/>
          <a:p>
            <a:pPr>
              <a:lnSpc>
                <a:spcPts val="30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void </a:t>
            </a:r>
            <a:r>
              <a:rPr lang="en-US" altLang="zh-CN" dirty="0" err="1">
                <a:solidFill>
                  <a:srgbClr val="0070C0"/>
                </a:solidFill>
                <a:latin typeface="Times New Roman" panose="02020603050405020304" pitchFamily="18" charset="0"/>
                <a:cs typeface="Times New Roman" panose="02020603050405020304" pitchFamily="18" charset="0"/>
              </a:rPr>
              <a:t>BiTree</a:t>
            </a:r>
            <a:r>
              <a:rPr lang="en-US" altLang="zh-CN" dirty="0">
                <a:solidFill>
                  <a:srgbClr val="0070C0"/>
                </a:solidFill>
                <a:latin typeface="Times New Roman" panose="02020603050405020304" pitchFamily="18" charset="0"/>
                <a:cs typeface="Times New Roman" panose="02020603050405020304" pitchFamily="18" charset="0"/>
              </a:rPr>
              <a:t>::</a:t>
            </a:r>
            <a:r>
              <a:rPr lang="en-US" altLang="zh-CN" dirty="0" err="1">
                <a:solidFill>
                  <a:srgbClr val="0070C0"/>
                </a:solidFill>
                <a:latin typeface="Times New Roman" panose="02020603050405020304" pitchFamily="18" charset="0"/>
                <a:cs typeface="Times New Roman" panose="02020603050405020304" pitchFamily="18" charset="0"/>
              </a:rPr>
              <a:t>InTraverseBiTree</a:t>
            </a:r>
            <a:r>
              <a:rPr lang="en-US" altLang="zh-CN" dirty="0">
                <a:solidFill>
                  <a:srgbClr val="0070C0"/>
                </a:solidFill>
                <a:latin typeface="Times New Roman" panose="02020603050405020304" pitchFamily="18" charset="0"/>
                <a:cs typeface="Times New Roman" panose="02020603050405020304" pitchFamily="18" charset="0"/>
              </a:rPr>
              <a:t>(){</a:t>
            </a:r>
          </a:p>
          <a:p>
            <a:pPr>
              <a:lnSpc>
                <a:spcPts val="30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 / </a:t>
            </a:r>
            <a:r>
              <a:rPr lang="zh-CN" altLang="en-US" dirty="0" smtClean="0">
                <a:solidFill>
                  <a:srgbClr val="0070C0"/>
                </a:solidFill>
                <a:latin typeface="Times New Roman" panose="02020603050405020304" pitchFamily="18" charset="0"/>
                <a:cs typeface="Times New Roman" panose="02020603050405020304" pitchFamily="18" charset="0"/>
              </a:rPr>
              <a:t>中序</a:t>
            </a:r>
            <a:r>
              <a:rPr lang="zh-CN" altLang="en-US" dirty="0">
                <a:solidFill>
                  <a:srgbClr val="0070C0"/>
                </a:solidFill>
                <a:latin typeface="Times New Roman" panose="02020603050405020304" pitchFamily="18" charset="0"/>
                <a:cs typeface="Times New Roman" panose="02020603050405020304" pitchFamily="18" charset="0"/>
              </a:rPr>
              <a:t>遍历二叉树  </a:t>
            </a:r>
            <a:endParaRPr lang="en-US" altLang="zh-CN" dirty="0">
              <a:solidFill>
                <a:srgbClr val="0070C0"/>
              </a:solidFill>
              <a:latin typeface="Times New Roman" panose="02020603050405020304" pitchFamily="18" charset="0"/>
              <a:cs typeface="Times New Roman" panose="02020603050405020304" pitchFamily="18" charset="0"/>
            </a:endParaRPr>
          </a:p>
          <a:p>
            <a:pPr>
              <a:lnSpc>
                <a:spcPts val="30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zh-CN" altLang="en-US"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BitNode</a:t>
            </a:r>
            <a:r>
              <a:rPr lang="en-US" altLang="zh-CN" dirty="0">
                <a:solidFill>
                  <a:srgbClr val="0070C0"/>
                </a:solidFill>
                <a:latin typeface="Times New Roman" panose="02020603050405020304" pitchFamily="18" charset="0"/>
                <a:cs typeface="Times New Roman" panose="02020603050405020304" pitchFamily="18" charset="0"/>
              </a:rPr>
              <a:t> ∗p = </a:t>
            </a:r>
            <a:r>
              <a:rPr lang="en-US" altLang="zh-CN" dirty="0" err="1">
                <a:solidFill>
                  <a:srgbClr val="0070C0"/>
                </a:solidFill>
                <a:latin typeface="Times New Roman" panose="02020603050405020304" pitchFamily="18" charset="0"/>
                <a:cs typeface="Times New Roman" panose="02020603050405020304" pitchFamily="18" charset="0"/>
              </a:rPr>
              <a:t>bt</a:t>
            </a:r>
            <a:r>
              <a:rPr lang="en-US" altLang="zh-CN" dirty="0">
                <a:solidFill>
                  <a:srgbClr val="0070C0"/>
                </a:solidFill>
                <a:latin typeface="Times New Roman" panose="02020603050405020304" pitchFamily="18" charset="0"/>
                <a:cs typeface="Times New Roman" panose="02020603050405020304" pitchFamily="18" charset="0"/>
              </a:rPr>
              <a:t>; </a:t>
            </a:r>
          </a:p>
          <a:p>
            <a:pPr>
              <a:lnSpc>
                <a:spcPts val="30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InTraverse</a:t>
            </a:r>
            <a:r>
              <a:rPr lang="en-US" altLang="zh-CN" dirty="0">
                <a:solidFill>
                  <a:srgbClr val="0070C0"/>
                </a:solidFill>
                <a:latin typeface="Times New Roman" panose="02020603050405020304" pitchFamily="18" charset="0"/>
                <a:cs typeface="Times New Roman" panose="02020603050405020304" pitchFamily="18" charset="0"/>
              </a:rPr>
              <a:t>(p);</a:t>
            </a:r>
          </a:p>
          <a:p>
            <a:pPr>
              <a:lnSpc>
                <a:spcPts val="30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endParaRPr lang="zh-CN" altLang="en-US" dirty="0">
              <a:solidFill>
                <a:srgbClr val="0070C0"/>
              </a:solidFill>
              <a:latin typeface="Times New Roman" panose="02020603050405020304" pitchFamily="18" charset="0"/>
              <a:cs typeface="Times New Roman" panose="02020603050405020304" pitchFamily="18" charset="0"/>
            </a:endParaRPr>
          </a:p>
          <a:p>
            <a:endParaRPr lang="zh-CN" altLang="en-US" dirty="0"/>
          </a:p>
        </p:txBody>
      </p:sp>
      <p:sp>
        <p:nvSpPr>
          <p:cNvPr id="5" name="文本框 4"/>
          <p:cNvSpPr txBox="1"/>
          <p:nvPr/>
        </p:nvSpPr>
        <p:spPr>
          <a:xfrm>
            <a:off x="611560" y="3939902"/>
            <a:ext cx="7128792" cy="400110"/>
          </a:xfrm>
          <a:prstGeom prst="rect">
            <a:avLst/>
          </a:prstGeom>
          <a:noFill/>
        </p:spPr>
        <p:txBody>
          <a:bodyPr wrap="square" rtlCol="0">
            <a:spAutoFit/>
          </a:bodyPr>
          <a:lstStyle/>
          <a:p>
            <a:r>
              <a:rPr lang="zh-CN" altLang="en-US" sz="2000" dirty="0">
                <a:solidFill>
                  <a:srgbClr val="C00000"/>
                </a:solidFill>
                <a:latin typeface="隶书" panose="02010509060101010101" pitchFamily="49" charset="-122"/>
                <a:ea typeface="隶书" panose="02010509060101010101" pitchFamily="49" charset="-122"/>
              </a:rPr>
              <a:t>先序遍历和后序遍历类似</a:t>
            </a:r>
          </a:p>
        </p:txBody>
      </p:sp>
    </p:spTree>
    <p:extLst>
      <p:ext uri="{BB962C8B-B14F-4D97-AF65-F5344CB8AC3E}">
        <p14:creationId xmlns:p14="http://schemas.microsoft.com/office/powerpoint/2010/main" val="374680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anim calcmode="lin" valueType="num">
                                      <p:cBhvr additive="base">
                                        <p:cTn id="4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 calcmode="lin" valueType="num">
                                      <p:cBhvr additive="base">
                                        <p:cTn id="5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 calcmode="lin" valueType="num">
                                      <p:cBhvr additive="base">
                                        <p:cTn id="5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 calcmode="lin" valueType="num">
                                      <p:cBhvr additive="base">
                                        <p:cTn id="6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anim calcmode="lin" valueType="num">
                                      <p:cBhvr additive="base">
                                        <p:cTn id="6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6" name="内容占位符 5"/>
          <p:cNvSpPr>
            <a:spLocks noGrp="1"/>
          </p:cNvSpPr>
          <p:nvPr>
            <p:ph sz="quarter" idx="11"/>
          </p:nvPr>
        </p:nvSpPr>
        <p:spPr>
          <a:xfrm>
            <a:off x="35496" y="987574"/>
            <a:ext cx="9073008" cy="1224136"/>
          </a:xfrm>
        </p:spPr>
        <p:txBody>
          <a:bodyPr/>
          <a:lstStyle/>
          <a:p>
            <a:r>
              <a:rPr lang="zh-CN" altLang="en-US"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1</a:t>
            </a:r>
            <a:r>
              <a:rPr lang="zh-CN" altLang="en-US" sz="1800" dirty="0">
                <a:solidFill>
                  <a:srgbClr val="C00000"/>
                </a:solidFill>
                <a:latin typeface="隶书" panose="02010509060101010101" pitchFamily="49" charset="-122"/>
                <a:ea typeface="隶书" panose="02010509060101010101" pitchFamily="49" charset="-122"/>
              </a:rPr>
              <a:t>：已知二叉树采用二叉链表存储结构存储</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设计一个交换二叉树左右子树的递归算法。</a:t>
            </a:r>
            <a:endParaRPr lang="zh-CN" altLang="zh-CN" sz="1800" dirty="0">
              <a:solidFill>
                <a:srgbClr val="C00000"/>
              </a:solidFill>
              <a:latin typeface="隶书" panose="02010509060101010101" pitchFamily="49" charset="-122"/>
              <a:ea typeface="隶书" panose="02010509060101010101" pitchFamily="49" charset="-122"/>
            </a:endParaRPr>
          </a:p>
          <a:p>
            <a:r>
              <a:rPr lang="zh-CN" altLang="zh-CN" sz="1800" dirty="0">
                <a:solidFill>
                  <a:srgbClr val="0066FF"/>
                </a:solidFill>
                <a:latin typeface="隶书" panose="02010509060101010101" pitchFamily="49" charset="-122"/>
                <a:ea typeface="隶书" panose="02010509060101010101" pitchFamily="49" charset="-122"/>
              </a:rPr>
              <a:t>解</a:t>
            </a:r>
            <a:r>
              <a:rPr lang="zh-CN" altLang="zh-CN" sz="1800" dirty="0">
                <a:latin typeface="隶书" panose="02010509060101010101" pitchFamily="49" charset="-122"/>
                <a:ea typeface="隶书" panose="02010509060101010101" pitchFamily="49" charset="-122"/>
              </a:rPr>
              <a:t>：</a:t>
            </a:r>
            <a:r>
              <a:rPr lang="zh-CN" altLang="zh-CN" sz="1800" dirty="0">
                <a:solidFill>
                  <a:srgbClr val="0066FF"/>
                </a:solidFill>
                <a:latin typeface="隶书" panose="02010509060101010101" pitchFamily="49" charset="-122"/>
                <a:ea typeface="隶书" panose="02010509060101010101" pitchFamily="49" charset="-122"/>
              </a:rPr>
              <a:t>二叉树左右子树交换的递归模型如下：</a:t>
            </a:r>
          </a:p>
        </p:txBody>
      </p:sp>
      <mc:AlternateContent xmlns:mc="http://schemas.openxmlformats.org/markup-compatibility/2006" xmlns:a14="http://schemas.microsoft.com/office/drawing/2010/main">
        <mc:Choice Requires="a14">
          <p:sp>
            <p:nvSpPr>
              <p:cNvPr id="7" name="矩形 6"/>
              <p:cNvSpPr/>
              <p:nvPr/>
            </p:nvSpPr>
            <p:spPr>
              <a:xfrm>
                <a:off x="0" y="2139702"/>
                <a:ext cx="5458867" cy="2207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𝐶h𝑎𝑛𝑔𝑆𝑢𝑏𝑇𝑟𝑒𝑒</m:t>
                              </m:r>
                              <m:d>
                                <m:dPr>
                                  <m:ctrlPr>
                                    <a:rPr lang="zh-CN" altLang="en-US" i="1">
                                      <a:latin typeface="Cambria Math" panose="02040503050406030204" pitchFamily="18" charset="0"/>
                                    </a:rPr>
                                  </m:ctrlPr>
                                </m:dPr>
                                <m:e>
                                  <m:r>
                                    <a:rPr lang="zh-CN" altLang="en-US">
                                      <a:latin typeface="Cambria Math" panose="02040503050406030204" pitchFamily="18" charset="0"/>
                                    </a:rPr>
                                    <m:t>∅</m:t>
                                  </m:r>
                                </m:e>
                              </m:d>
                              <m:r>
                                <a:rPr lang="zh-CN" altLang="en-US">
                                  <a:latin typeface="Cambria Math" panose="02040503050406030204" pitchFamily="18" charset="0"/>
                                </a:rPr>
                                <m:t>=</m:t>
                              </m:r>
                              <m:r>
                                <a:rPr lang="zh-CN" altLang="en-US" i="1">
                                  <a:latin typeface="Cambria Math" panose="02040503050406030204" pitchFamily="18" charset="0"/>
                                </a:rPr>
                                <m:t>𝑁𝑈𝐿𝐿</m:t>
                              </m:r>
                              <m:r>
                                <a:rPr lang="zh-CN" altLang="en-US">
                                  <a:latin typeface="Cambria Math" panose="02040503050406030204" pitchFamily="18" charset="0"/>
                                </a:rPr>
                                <m:t>                                             </m:t>
                              </m:r>
                            </m:e>
                            <m:e>
                              <m:r>
                                <a:rPr lang="zh-CN" altLang="en-US">
                                  <a:latin typeface="Cambria Math" panose="02040503050406030204" pitchFamily="18" charset="0"/>
                                </a:rPr>
                                <m:t>&amp;</m:t>
                              </m:r>
                              <m:r>
                                <a:rPr lang="zh-CN" altLang="en-US" i="1">
                                  <a:latin typeface="Cambria Math" panose="02040503050406030204" pitchFamily="18" charset="0"/>
                                </a:rPr>
                                <m:t>𝐶h𝑎𝑛𝑔𝑆𝑢𝑏𝑇𝑟𝑒𝑒</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t</m:t>
                                  </m:r>
                                </m:e>
                              </m:d>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r>
                                        <a:rPr lang="zh-CN" altLang="en-US" i="1">
                                          <a:latin typeface="Cambria Math" panose="02040503050406030204" pitchFamily="18" charset="0"/>
                                        </a:rPr>
                                        <m:t>𝑡𝑒𝑚𝑝</m:t>
                                      </m:r>
                                      <m:r>
                                        <a:rPr lang="zh-CN" altLang="en-US">
                                          <a:latin typeface="Cambria Math" panose="02040503050406030204" pitchFamily="18" charset="0"/>
                                        </a:rPr>
                                        <m:t>=</m:t>
                                      </m:r>
                                      <m:r>
                                        <a:rPr lang="zh-CN" altLang="en-US" i="1">
                                          <a:latin typeface="Cambria Math" panose="02040503050406030204" pitchFamily="18" charset="0"/>
                                        </a:rPr>
                                        <m:t>𝑛𝑒𝑤</m:t>
                                      </m:r>
                                      <m:r>
                                        <a:rPr lang="zh-CN" altLang="en-US">
                                          <a:latin typeface="Cambria Math" panose="02040503050406030204" pitchFamily="18" charset="0"/>
                                        </a:rPr>
                                        <m:t> </m:t>
                                      </m:r>
                                      <m:r>
                                        <a:rPr lang="zh-CN" altLang="en-US" i="1">
                                          <a:latin typeface="Cambria Math" panose="02040503050406030204" pitchFamily="18" charset="0"/>
                                        </a:rPr>
                                        <m:t>𝐵𝑖𝑡𝑁𝑜𝑑𝑒</m:t>
                                      </m:r>
                                      <m:r>
                                        <a:rPr lang="zh-CN" altLang="en-US">
                                          <a:latin typeface="Cambria Math" panose="02040503050406030204" pitchFamily="18" charset="0"/>
                                        </a:rPr>
                                        <m:t>           </m:t>
                                      </m:r>
                                    </m:e>
                                    <m:e>
                                      <m:r>
                                        <a:rPr lang="zh-CN" altLang="en-US">
                                          <a:latin typeface="Cambria Math" panose="02040503050406030204" pitchFamily="18" charset="0"/>
                                        </a:rPr>
                                        <m:t>&amp;</m:t>
                                      </m:r>
                                      <m:r>
                                        <a:rPr lang="zh-CN" altLang="en-US" i="1">
                                          <a:latin typeface="Cambria Math" panose="02040503050406030204" pitchFamily="18" charset="0"/>
                                        </a:rPr>
                                        <m:t>𝑡𝑒𝑚𝑝</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𝑙𝑐h𝑖𝑙𝑑</m:t>
                                      </m:r>
                                      <m:r>
                                        <a:rPr lang="zh-CN" altLang="en-US">
                                          <a:latin typeface="Cambria Math" panose="02040503050406030204" pitchFamily="18" charset="0"/>
                                        </a:rPr>
                                        <m:t>                 </m:t>
                                      </m:r>
                                    </m:e>
                                    <m:e>
                                      <m:r>
                                        <a:rPr lang="zh-CN" altLang="en-US">
                                          <a:latin typeface="Cambria Math" panose="02040503050406030204" pitchFamily="18" charset="0"/>
                                        </a:rPr>
                                        <m:t>&amp;</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𝑙𝑐h𝑖𝑙𝑑</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𝑟𝑐h𝑖𝑙𝑑</m:t>
                                      </m:r>
                                      <m:r>
                                        <a:rPr lang="zh-CN" altLang="en-US">
                                          <a:latin typeface="Cambria Math" panose="02040503050406030204" pitchFamily="18" charset="0"/>
                                        </a:rPr>
                                        <m:t>       </m:t>
                                      </m:r>
                                    </m:e>
                                    <m:e>
                                      <m:r>
                                        <a:rPr lang="zh-CN" altLang="en-US">
                                          <a:latin typeface="Cambria Math" panose="02040503050406030204" pitchFamily="18" charset="0"/>
                                        </a:rPr>
                                        <m:t>&amp;</m:t>
                                      </m:r>
                                      <m:r>
                                        <a:rPr lang="zh-CN" altLang="en-US" i="1">
                                          <a:latin typeface="Cambria Math" panose="02040503050406030204" pitchFamily="18" charset="0"/>
                                        </a:rPr>
                                        <m:t>𝑡</m:t>
                                      </m:r>
                                      <m:r>
                                        <a:rPr lang="zh-CN" altLang="en-US">
                                          <a:latin typeface="Cambria Math" panose="02040503050406030204" pitchFamily="18" charset="0"/>
                                        </a:rPr>
                                        <m:t>→</m:t>
                                      </m:r>
                                      <m:r>
                                        <a:rPr lang="zh-CN" altLang="en-US" i="1">
                                          <a:latin typeface="Cambria Math" panose="02040503050406030204" pitchFamily="18" charset="0"/>
                                        </a:rPr>
                                        <m:t>𝑟𝑐h𝑖𝑙𝑑</m:t>
                                      </m:r>
                                      <m:r>
                                        <a:rPr lang="zh-CN" altLang="en-US">
                                          <a:latin typeface="Cambria Math" panose="02040503050406030204" pitchFamily="18" charset="0"/>
                                        </a:rPr>
                                        <m:t>=</m:t>
                                      </m:r>
                                      <m:r>
                                        <a:rPr lang="zh-CN" altLang="en-US" i="1">
                                          <a:latin typeface="Cambria Math" panose="02040503050406030204" pitchFamily="18" charset="0"/>
                                        </a:rPr>
                                        <m:t>𝑡𝑒𝑚𝑝</m:t>
                                      </m:r>
                                      <m:r>
                                        <a:rPr lang="zh-CN" altLang="en-US">
                                          <a:latin typeface="Cambria Math" panose="02040503050406030204" pitchFamily="18" charset="0"/>
                                        </a:rPr>
                                        <m:t>                </m:t>
                                      </m:r>
                                    </m:e>
                                    <m:e>
                                      <m:r>
                                        <a:rPr lang="zh-CN" altLang="en-US">
                                          <a:latin typeface="Cambria Math" panose="02040503050406030204" pitchFamily="18" charset="0"/>
                                        </a:rPr>
                                        <m:t>&amp;</m:t>
                                      </m:r>
                                      <m:r>
                                        <a:rPr lang="zh-CN" altLang="en-US" i="1">
                                          <a:latin typeface="Cambria Math" panose="02040503050406030204" pitchFamily="18" charset="0"/>
                                        </a:rPr>
                                        <m:t>𝐶h𝑎𝑛𝑔𝑆𝑢𝑏𝑇𝑟𝑒𝑒</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t</m:t>
                                          </m:r>
                                          <m:r>
                                            <a:rPr lang="zh-CN" altLang="en-US">
                                              <a:latin typeface="Cambria Math" panose="02040503050406030204" pitchFamily="18" charset="0"/>
                                            </a:rPr>
                                            <m:t>→</m:t>
                                          </m:r>
                                          <m:r>
                                            <m:rPr>
                                              <m:sty m:val="p"/>
                                            </m:rPr>
                                            <a:rPr lang="zh-CN" altLang="en-US">
                                              <a:latin typeface="Cambria Math" panose="02040503050406030204" pitchFamily="18" charset="0"/>
                                            </a:rPr>
                                            <m:t>lchild</m:t>
                                          </m:r>
                                        </m:e>
                                      </m:d>
                                    </m:e>
                                    <m:e>
                                      <m:r>
                                        <a:rPr lang="zh-CN" altLang="en-US">
                                          <a:latin typeface="Cambria Math" panose="02040503050406030204" pitchFamily="18" charset="0"/>
                                        </a:rPr>
                                        <m:t>&amp;</m:t>
                                      </m:r>
                                      <m:r>
                                        <a:rPr lang="zh-CN" altLang="en-US" i="1">
                                          <a:latin typeface="Cambria Math" panose="02040503050406030204" pitchFamily="18" charset="0"/>
                                        </a:rPr>
                                        <m:t>𝐶h𝑎𝑛𝑔𝑆𝑢𝑏𝑇𝑟𝑒𝑒</m:t>
                                      </m:r>
                                      <m:d>
                                        <m:dPr>
                                          <m:ctrlPr>
                                            <a:rPr lang="zh-CN" altLang="en-US" i="1">
                                              <a:latin typeface="Cambria Math" panose="02040503050406030204" pitchFamily="18" charset="0"/>
                                            </a:rPr>
                                          </m:ctrlPr>
                                        </m:dPr>
                                        <m:e>
                                          <m:r>
                                            <m:rPr>
                                              <m:sty m:val="p"/>
                                            </m:rPr>
                                            <a:rPr lang="zh-CN" altLang="en-US">
                                              <a:latin typeface="Cambria Math" panose="02040503050406030204" pitchFamily="18" charset="0"/>
                                            </a:rPr>
                                            <m:t>t</m:t>
                                          </m:r>
                                          <m:r>
                                            <a:rPr lang="zh-CN" altLang="en-US">
                                              <a:latin typeface="Cambria Math" panose="02040503050406030204" pitchFamily="18" charset="0"/>
                                            </a:rPr>
                                            <m:t>→</m:t>
                                          </m:r>
                                          <m:r>
                                            <m:rPr>
                                              <m:sty m:val="p"/>
                                            </m:rPr>
                                            <a:rPr lang="zh-CN" altLang="en-US">
                                              <a:latin typeface="Cambria Math" panose="02040503050406030204" pitchFamily="18" charset="0"/>
                                            </a:rPr>
                                            <m:t>rchild</m:t>
                                          </m:r>
                                        </m:e>
                                      </m:d>
                                    </m:e>
                                  </m:eqArr>
                                </m:e>
                              </m:d>
                            </m:e>
                          </m:eqArr>
                        </m:e>
                      </m:d>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0" y="2139702"/>
                <a:ext cx="5458867" cy="2207014"/>
              </a:xfrm>
              <a:prstGeom prst="rect">
                <a:avLst/>
              </a:prstGeom>
              <a:blipFill rotWithShape="0">
                <a:blip r:embed="rId2"/>
                <a:stretch>
                  <a:fillRect/>
                </a:stretch>
              </a:blipFill>
            </p:spPr>
            <p:txBody>
              <a:bodyPr/>
              <a:lstStyle/>
              <a:p>
                <a:r>
                  <a:rPr lang="zh-CN" altLang="en-US">
                    <a:noFill/>
                  </a:rPr>
                  <a:t> </a:t>
                </a:r>
              </a:p>
            </p:txBody>
          </p:sp>
        </mc:Fallback>
      </mc:AlternateContent>
      <p:sp>
        <p:nvSpPr>
          <p:cNvPr id="8" name="文本框 7"/>
          <p:cNvSpPr txBox="1"/>
          <p:nvPr/>
        </p:nvSpPr>
        <p:spPr>
          <a:xfrm>
            <a:off x="5292080" y="1563638"/>
            <a:ext cx="3744416" cy="3416320"/>
          </a:xfrm>
          <a:prstGeom prst="rect">
            <a:avLst/>
          </a:prstGeom>
          <a:noFill/>
        </p:spPr>
        <p:txBody>
          <a:bodyPr wrap="square" rtlCol="0">
            <a:spAutoFit/>
          </a:bodyPr>
          <a:lstStyle/>
          <a:p>
            <a:r>
              <a:rPr lang="es-ES" altLang="zh-CN" dirty="0">
                <a:solidFill>
                  <a:srgbClr val="0066FF"/>
                </a:solidFill>
                <a:latin typeface="Times New Roman" panose="02020603050405020304" pitchFamily="18" charset="0"/>
                <a:cs typeface="Times New Roman" panose="02020603050405020304" pitchFamily="18" charset="0"/>
              </a:rPr>
              <a:t>void ChangeSubTree(BitNode *&amp;t){</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BitNode *temp;</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if(t){</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temp=new BitNode;</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temp=t-&gt;lchild;</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t-&gt;lchild=t-&gt;rchild;</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t-&gt;rchild=temp;</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ChangeSubTree(t-&gt;lchild);</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ChangeSubTree(t-&gt;rchild);</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   }</a:t>
            </a:r>
            <a:endParaRPr lang="zh-CN" altLang="zh-CN" dirty="0">
              <a:solidFill>
                <a:srgbClr val="0066FF"/>
              </a:solidFill>
              <a:latin typeface="Times New Roman" panose="02020603050405020304" pitchFamily="18" charset="0"/>
              <a:cs typeface="Times New Roman" panose="02020603050405020304" pitchFamily="18" charset="0"/>
            </a:endParaRPr>
          </a:p>
          <a:p>
            <a:r>
              <a:rPr lang="es-ES" altLang="zh-CN" dirty="0">
                <a:solidFill>
                  <a:srgbClr val="0066FF"/>
                </a:solidFill>
                <a:latin typeface="Times New Roman" panose="02020603050405020304" pitchFamily="18" charset="0"/>
                <a:cs typeface="Times New Roman" panose="02020603050405020304" pitchFamily="18" charset="0"/>
              </a:rPr>
              <a:t>}</a:t>
            </a:r>
            <a:endParaRPr lang="zh-CN" altLang="zh-CN" dirty="0">
              <a:solidFill>
                <a:srgbClr val="0066FF"/>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7455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anim calcmode="lin" valueType="num">
                                      <p:cBhvr>
                                        <p:cTn id="3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
                                            <p:txEl>
                                              <p:pRg st="3" end="3"/>
                                            </p:txEl>
                                          </p:spTgt>
                                        </p:tgtEl>
                                        <p:attrNameLst>
                                          <p:attrName>style.visibility</p:attrName>
                                        </p:attrNameLst>
                                      </p:cBhvr>
                                      <p:to>
                                        <p:strVal val="visible"/>
                                      </p:to>
                                    </p:set>
                                    <p:anim calcmode="lin" valueType="num">
                                      <p:cBhvr additive="base">
                                        <p:cTn id="44"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8">
                                            <p:txEl>
                                              <p:pRg st="4" end="4"/>
                                            </p:txEl>
                                          </p:spTgt>
                                        </p:tgtEl>
                                        <p:attrNameLst>
                                          <p:attrName>style.visibility</p:attrName>
                                        </p:attrNameLst>
                                      </p:cBhvr>
                                      <p:to>
                                        <p:strVal val="visible"/>
                                      </p:to>
                                    </p:set>
                                    <p:anim calcmode="lin" valueType="num">
                                      <p:cBhvr additive="base">
                                        <p:cTn id="50"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
                                            <p:txEl>
                                              <p:pRg st="5" end="5"/>
                                            </p:txEl>
                                          </p:spTgt>
                                        </p:tgtEl>
                                        <p:attrNameLst>
                                          <p:attrName>style.visibility</p:attrName>
                                        </p:attrNameLst>
                                      </p:cBhvr>
                                      <p:to>
                                        <p:strVal val="visible"/>
                                      </p:to>
                                    </p:set>
                                    <p:anim calcmode="lin" valueType="num">
                                      <p:cBhvr additive="base">
                                        <p:cTn id="56"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8">
                                            <p:txEl>
                                              <p:pRg st="6" end="6"/>
                                            </p:txEl>
                                          </p:spTgt>
                                        </p:tgtEl>
                                        <p:attrNameLst>
                                          <p:attrName>style.visibility</p:attrName>
                                        </p:attrNameLst>
                                      </p:cBhvr>
                                      <p:to>
                                        <p:strVal val="visible"/>
                                      </p:to>
                                    </p:set>
                                    <p:anim calcmode="lin" valueType="num">
                                      <p:cBhvr additive="base">
                                        <p:cTn id="62"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8">
                                            <p:txEl>
                                              <p:pRg st="7" end="7"/>
                                            </p:txEl>
                                          </p:spTgt>
                                        </p:tgtEl>
                                        <p:attrNameLst>
                                          <p:attrName>style.visibility</p:attrName>
                                        </p:attrNameLst>
                                      </p:cBhvr>
                                      <p:to>
                                        <p:strVal val="visible"/>
                                      </p:to>
                                    </p:set>
                                    <p:anim calcmode="lin" valueType="num">
                                      <p:cBhvr additive="base">
                                        <p:cTn id="68"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8">
                                            <p:txEl>
                                              <p:pRg st="8" end="8"/>
                                            </p:txEl>
                                          </p:spTgt>
                                        </p:tgtEl>
                                        <p:attrNameLst>
                                          <p:attrName>style.visibility</p:attrName>
                                        </p:attrNameLst>
                                      </p:cBhvr>
                                      <p:to>
                                        <p:strVal val="visible"/>
                                      </p:to>
                                    </p:set>
                                    <p:anim calcmode="lin" valueType="num">
                                      <p:cBhvr additive="base">
                                        <p:cTn id="74"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
                                            <p:txEl>
                                              <p:pRg st="8" end="8"/>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8">
                                            <p:txEl>
                                              <p:pRg st="9" end="9"/>
                                            </p:txEl>
                                          </p:spTgt>
                                        </p:tgtEl>
                                        <p:attrNameLst>
                                          <p:attrName>style.visibility</p:attrName>
                                        </p:attrNameLst>
                                      </p:cBhvr>
                                      <p:to>
                                        <p:strVal val="visible"/>
                                      </p:to>
                                    </p:set>
                                    <p:anim calcmode="lin" valueType="num">
                                      <p:cBhvr additive="base">
                                        <p:cTn id="78"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8">
                                            <p:txEl>
                                              <p:pRg st="9" end="9"/>
                                            </p:txEl>
                                          </p:spTgt>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8">
                                            <p:txEl>
                                              <p:pRg st="10" end="10"/>
                                            </p:txEl>
                                          </p:spTgt>
                                        </p:tgtEl>
                                        <p:attrNameLst>
                                          <p:attrName>style.visibility</p:attrName>
                                        </p:attrNameLst>
                                      </p:cBhvr>
                                      <p:to>
                                        <p:strVal val="visible"/>
                                      </p:to>
                                    </p:set>
                                    <p:anim calcmode="lin" valueType="num">
                                      <p:cBhvr additive="base">
                                        <p:cTn id="82"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457048"/>
          </a:xfrm>
        </p:spPr>
        <p:txBody>
          <a:bodyPr/>
          <a:lstStyle/>
          <a:p>
            <a:r>
              <a:rPr lang="zh-CN" altLang="zh-CN" dirty="0"/>
              <a:t>树的定义</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467544" y="915565"/>
                <a:ext cx="8208912" cy="4010597"/>
              </a:xfrm>
            </p:spPr>
            <p:txBody>
              <a:bodyPr/>
              <a:lstStyle/>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树是</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个结点的有限集</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或为空树</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，或为满足如下两个条件的树：</a:t>
                </a:r>
              </a:p>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）有且仅有一个特定的称为根的结点；</a:t>
                </a:r>
              </a:p>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）其余的结点可分为</a:t>
                </a:r>
                <a14:m>
                  <m:oMath xmlns:m="http://schemas.openxmlformats.org/officeDocument/2006/math">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i="1">
                        <a:latin typeface="Cambria Math" panose="02040503050406030204" pitchFamily="18" charset="0"/>
                      </a:rPr>
                      <m:t>𝑚</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个互不相交的子集</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𝑚</m:t>
                        </m:r>
                      </m:sub>
                    </m:sSub>
                  </m:oMath>
                </a14:m>
                <a:r>
                  <a:rPr lang="zh-CN" altLang="zh-CN" sz="1800" dirty="0">
                    <a:latin typeface="隶书" panose="02010509060101010101" pitchFamily="49" charset="-122"/>
                    <a:ea typeface="隶书" panose="02010509060101010101" pitchFamily="49" charset="-122"/>
                  </a:rPr>
                  <a:t>，其中每个子集本身又是一棵树，并称其为根的子树。</a:t>
                </a:r>
                <a:endParaRPr lang="en-US" altLang="zh-CN" sz="1800" dirty="0">
                  <a:latin typeface="隶书" panose="02010509060101010101" pitchFamily="49" charset="-122"/>
                  <a:ea typeface="隶书" panose="02010509060101010101" pitchFamily="49" charset="-122"/>
                </a:endParaRPr>
              </a:p>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树是一种递归结构，在树的定义中又用到了树的概念。</a:t>
                </a:r>
              </a:p>
            </p:txBody>
          </p:sp>
        </mc:Choice>
        <mc:Fallback xmlns="">
          <p:sp>
            <p:nvSpPr>
              <p:cNvPr id="4" name="内容占位符 3">
                <a:extLst>
                  <a:ext uri="{FF2B5EF4-FFF2-40B4-BE49-F238E27FC236}">
                    <a16:creationId xmlns:a16="http://schemas.microsoft.com/office/drawing/2014/main" xmlns:a14="http://schemas.microsoft.com/office/drawing/2010/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467544" y="915565"/>
                <a:ext cx="8208912" cy="4010597"/>
              </a:xfrm>
              <a:blipFill rotWithShape="0">
                <a:blip r:embed="rId3"/>
                <a:stretch>
                  <a:fillRect l="-817"/>
                </a:stretch>
              </a:blipFill>
            </p:spPr>
            <p:txBody>
              <a:bodyPr/>
              <a:lstStyle/>
              <a:p>
                <a:r>
                  <a:rPr lang="zh-CN" altLang="en-US">
                    <a:noFill/>
                  </a:rPr>
                  <a:t> </a:t>
                </a:r>
              </a:p>
            </p:txBody>
          </p:sp>
        </mc:Fallback>
      </mc:AlternateContent>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032" y="843558"/>
                <a:ext cx="9146032" cy="1296144"/>
              </a:xfrm>
            </p:spPr>
            <p:txBody>
              <a:bodyPr/>
              <a:lstStyle/>
              <a:p>
                <a:pPr>
                  <a:lnSpc>
                    <a:spcPts val="30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s-ES" altLang="zh-CN" sz="1800" dirty="0">
                    <a:solidFill>
                      <a:srgbClr val="C00000"/>
                    </a:solidFill>
                    <a:latin typeface="隶书" panose="02010509060101010101" pitchFamily="49" charset="-122"/>
                    <a:ea typeface="隶书" panose="02010509060101010101" pitchFamily="49" charset="-122"/>
                  </a:rPr>
                  <a:t>2</a:t>
                </a:r>
                <a:r>
                  <a:rPr lang="zh-CN" altLang="en-US" sz="1800" dirty="0">
                    <a:solidFill>
                      <a:srgbClr val="C00000"/>
                    </a:solidFill>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已知二叉树采用二叉链表存储结构存储，请设计一个判断两棵二叉树是否相似的算法。若相似返回</a:t>
                </a:r>
                <a:r>
                  <a:rPr lang="es-E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，否则返回</a:t>
                </a:r>
                <a:r>
                  <a:rPr lang="es-ES" altLang="zh-CN" sz="1800" dirty="0">
                    <a:solidFill>
                      <a:srgbClr val="C00000"/>
                    </a:solidFill>
                    <a:latin typeface="隶书" panose="02010509060101010101" pitchFamily="49" charset="-122"/>
                    <a:ea typeface="隶书" panose="02010509060101010101" pitchFamily="49" charset="-122"/>
                  </a:rPr>
                  <a:t>0</a:t>
                </a:r>
                <a:r>
                  <a:rPr lang="zh-CN" altLang="zh-CN" sz="1800" dirty="0">
                    <a:solidFill>
                      <a:srgbClr val="C00000"/>
                    </a:solidFill>
                    <a:latin typeface="隶书" panose="02010509060101010101" pitchFamily="49" charset="-122"/>
                    <a:ea typeface="隶书" panose="02010509060101010101" pitchFamily="49" charset="-122"/>
                  </a:rPr>
                  <a:t>。所谓两棵二叉树</a:t>
                </a:r>
                <a14:m>
                  <m:oMath xmlns:m="http://schemas.openxmlformats.org/officeDocument/2006/math">
                    <m:r>
                      <m:rPr>
                        <m:sty m:val="p"/>
                      </m:rPr>
                      <a:rPr lang="es-ES" altLang="zh-CN" sz="1800">
                        <a:solidFill>
                          <a:srgbClr val="C00000"/>
                        </a:solidFill>
                        <a:latin typeface="Cambria Math" panose="02040503050406030204" pitchFamily="18" charset="0"/>
                      </a:rPr>
                      <m:t>s</m:t>
                    </m:r>
                    <m:r>
                      <a:rPr lang="zh-CN" altLang="zh-CN" sz="1800">
                        <a:solidFill>
                          <a:srgbClr val="C00000"/>
                        </a:solidFill>
                        <a:latin typeface="Cambria Math" panose="02040503050406030204" pitchFamily="18" charset="0"/>
                      </a:rPr>
                      <m:t>和</m:t>
                    </m:r>
                    <m:r>
                      <m:rPr>
                        <m:sty m:val="p"/>
                      </m:rPr>
                      <a:rPr lang="es-ES" altLang="zh-CN" sz="1800">
                        <a:solidFill>
                          <a:srgbClr val="C00000"/>
                        </a:solidFill>
                        <a:latin typeface="Cambria Math" panose="02040503050406030204" pitchFamily="18" charset="0"/>
                      </a:rPr>
                      <m:t>t</m:t>
                    </m:r>
                  </m:oMath>
                </a14:m>
                <a:r>
                  <a:rPr lang="zh-CN" altLang="zh-CN" sz="1800" dirty="0">
                    <a:solidFill>
                      <a:srgbClr val="C00000"/>
                    </a:solidFill>
                    <a:latin typeface="隶书" panose="02010509060101010101" pitchFamily="49" charset="-122"/>
                    <a:ea typeface="隶书" panose="02010509060101010101" pitchFamily="49" charset="-122"/>
                  </a:rPr>
                  <a:t>相似是指</a:t>
                </a:r>
                <a14:m>
                  <m:oMath xmlns:m="http://schemas.openxmlformats.org/officeDocument/2006/math">
                    <m:r>
                      <m:rPr>
                        <m:sty m:val="p"/>
                      </m:rPr>
                      <a:rPr lang="es-ES" altLang="zh-CN" sz="1800">
                        <a:solidFill>
                          <a:srgbClr val="C00000"/>
                        </a:solidFill>
                        <a:latin typeface="Cambria Math" panose="02040503050406030204" pitchFamily="18" charset="0"/>
                      </a:rPr>
                      <m:t>s</m:t>
                    </m:r>
                    <m:r>
                      <a:rPr lang="zh-CN" altLang="zh-CN" sz="1800">
                        <a:solidFill>
                          <a:srgbClr val="C00000"/>
                        </a:solidFill>
                        <a:latin typeface="Cambria Math" panose="02040503050406030204" pitchFamily="18" charset="0"/>
                      </a:rPr>
                      <m:t>和</m:t>
                    </m:r>
                    <m:r>
                      <m:rPr>
                        <m:sty m:val="p"/>
                      </m:rPr>
                      <a:rPr lang="es-ES" altLang="zh-CN" sz="1800">
                        <a:solidFill>
                          <a:srgbClr val="C00000"/>
                        </a:solidFill>
                        <a:latin typeface="Cambria Math" panose="02040503050406030204" pitchFamily="18" charset="0"/>
                      </a:rPr>
                      <m:t>t</m:t>
                    </m:r>
                  </m:oMath>
                </a14:m>
                <a:r>
                  <a:rPr lang="zh-CN" altLang="zh-CN" sz="1800" dirty="0">
                    <a:solidFill>
                      <a:srgbClr val="C00000"/>
                    </a:solidFill>
                    <a:latin typeface="隶书" panose="02010509060101010101" pitchFamily="49" charset="-122"/>
                    <a:ea typeface="隶书" panose="02010509060101010101" pitchFamily="49" charset="-122"/>
                  </a:rPr>
                  <a:t>均为空的二叉树；或者</a:t>
                </a:r>
                <a14:m>
                  <m:oMath xmlns:m="http://schemas.openxmlformats.org/officeDocument/2006/math">
                    <m:r>
                      <m:rPr>
                        <m:sty m:val="p"/>
                      </m:rPr>
                      <a:rPr lang="es-ES" altLang="zh-CN" sz="1800">
                        <a:solidFill>
                          <a:srgbClr val="C00000"/>
                        </a:solidFill>
                        <a:latin typeface="Cambria Math" panose="02040503050406030204" pitchFamily="18" charset="0"/>
                      </a:rPr>
                      <m:t>s</m:t>
                    </m:r>
                    <m:r>
                      <a:rPr lang="zh-CN" altLang="zh-CN" sz="1800">
                        <a:solidFill>
                          <a:srgbClr val="C00000"/>
                        </a:solidFill>
                        <a:latin typeface="Cambria Math" panose="02040503050406030204" pitchFamily="18" charset="0"/>
                      </a:rPr>
                      <m:t>和</m:t>
                    </m:r>
                    <m:r>
                      <m:rPr>
                        <m:sty m:val="p"/>
                      </m:rPr>
                      <a:rPr lang="es-ES" altLang="zh-CN" sz="1800">
                        <a:solidFill>
                          <a:srgbClr val="C00000"/>
                        </a:solidFill>
                        <a:latin typeface="Cambria Math" panose="02040503050406030204" pitchFamily="18" charset="0"/>
                      </a:rPr>
                      <m:t>t</m:t>
                    </m:r>
                  </m:oMath>
                </a14:m>
                <a:r>
                  <a:rPr lang="zh-CN" altLang="zh-CN" sz="1800" dirty="0">
                    <a:solidFill>
                      <a:srgbClr val="C00000"/>
                    </a:solidFill>
                    <a:latin typeface="隶书" panose="02010509060101010101" pitchFamily="49" charset="-122"/>
                    <a:ea typeface="隶书" panose="02010509060101010101" pitchFamily="49" charset="-122"/>
                  </a:rPr>
                  <a:t>的根结点相似（值可以不同），且左子树和右子树分别相似。</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032" y="843558"/>
                <a:ext cx="9146032" cy="1296144"/>
              </a:xfrm>
              <a:blipFill rotWithShape="0">
                <a:blip r:embed="rId2"/>
                <a:stretch>
                  <a:fillRect l="-733" r="-4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09612" y="2643758"/>
                <a:ext cx="4032448" cy="1894878"/>
              </a:xfrm>
              <a:prstGeom prst="rect">
                <a:avLst/>
              </a:prstGeom>
              <a:noFill/>
            </p:spPr>
            <p:txBody>
              <a:bodyPr wrap="square" rtlCol="0">
                <a:spAutoFit/>
              </a:bodyPr>
              <a:lstStyle/>
              <a:p>
                <a:pPr algn="ctr"/>
                <a:r>
                  <a:rPr lang="zh-CN" altLang="zh-CN" dirty="0">
                    <a:latin typeface="隶书" panose="02010509060101010101" pitchFamily="49" charset="-122"/>
                    <a:ea typeface="隶书" panose="02010509060101010101" pitchFamily="49" charset="-122"/>
                  </a:rPr>
                  <a:t>判断两棵二叉树相似的递归模型如下：</a:t>
                </a:r>
              </a:p>
              <a:p>
                <a:pPr algn="ctr"/>
                <a14:m>
                  <m:oMathPara xmlns:m="http://schemas.openxmlformats.org/officeDocument/2006/math">
                    <m:oMathParaPr>
                      <m:jc m:val="left"/>
                    </m:oMathParaPr>
                    <m:oMath xmlns:m="http://schemas.openxmlformats.org/officeDocument/2006/math">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s-ES" altLang="zh-CN">
                                  <a:latin typeface="Cambria Math" panose="02040503050406030204" pitchFamily="18" charset="0"/>
                                </a:rPr>
                                <m:t>Alike</m:t>
                              </m:r>
                              <m:d>
                                <m:dPr>
                                  <m:ctrlPr>
                                    <a:rPr lang="zh-CN" altLang="zh-CN" i="1">
                                      <a:latin typeface="Cambria Math" panose="02040503050406030204" pitchFamily="18" charset="0"/>
                                    </a:rPr>
                                  </m:ctrlPr>
                                </m:dPr>
                                <m:e>
                                  <m:r>
                                    <a:rPr lang="es-ES" altLang="zh-CN">
                                      <a:latin typeface="Cambria Math" panose="02040503050406030204" pitchFamily="18" charset="0"/>
                                    </a:rPr>
                                    <m:t>∅,∅</m:t>
                                  </m:r>
                                </m:e>
                              </m:d>
                              <m:r>
                                <a:rPr lang="es-ES" altLang="zh-CN">
                                  <a:latin typeface="Cambria Math" panose="02040503050406030204" pitchFamily="18" charset="0"/>
                                </a:rPr>
                                <m:t>=1 </m:t>
                              </m:r>
                              <m:r>
                                <a:rPr lang="en-US" altLang="zh-CN" b="0" i="0" smtClean="0">
                                  <a:latin typeface="Cambria Math" panose="02040503050406030204" pitchFamily="18" charset="0"/>
                                </a:rPr>
                                <m:t>                                                              </m:t>
                              </m:r>
                              <m:r>
                                <a:rPr lang="es-ES" altLang="zh-CN">
                                  <a:latin typeface="Cambria Math" panose="02040503050406030204" pitchFamily="18" charset="0"/>
                                </a:rPr>
                                <m:t>                                                 </m:t>
                              </m:r>
                            </m:e>
                            <m:e>
                              <m:r>
                                <m:rPr>
                                  <m:sty m:val="p"/>
                                </m:rPr>
                                <a:rPr lang="es-ES" altLang="zh-CN">
                                  <a:latin typeface="Cambria Math" panose="02040503050406030204" pitchFamily="18" charset="0"/>
                                </a:rPr>
                                <m:t>Alike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e>
                              </m:d>
                              <m:r>
                                <a:rPr lang="es-ES" altLang="zh-CN">
                                  <a:latin typeface="Cambria Math" panose="02040503050406030204" pitchFamily="18" charset="0"/>
                                </a:rPr>
                                <m:t>=0     </m:t>
                              </m:r>
                              <m:r>
                                <a:rPr lang="en-US" altLang="zh-CN" b="0" i="0" smtClean="0">
                                  <a:latin typeface="Cambria Math" panose="02040503050406030204" pitchFamily="18" charset="0"/>
                                </a:rPr>
                                <m:t>                                                               </m:t>
                              </m:r>
                              <m:r>
                                <a:rPr lang="es-ES" altLang="zh-CN">
                                  <a:latin typeface="Cambria Math" panose="02040503050406030204" pitchFamily="18" charset="0"/>
                                </a:rPr>
                                <m:t>                                             </m:t>
                              </m:r>
                            </m:e>
                            <m:e>
                              <m:r>
                                <m:rPr>
                                  <m:sty m:val="p"/>
                                </m:rPr>
                                <a:rPr lang="es-ES" altLang="zh-CN">
                                  <a:latin typeface="Cambria Math" panose="02040503050406030204" pitchFamily="18" charset="0"/>
                                </a:rPr>
                                <m:t>Alike</m:t>
                              </m:r>
                              <m:d>
                                <m:dPr>
                                  <m:ctrlPr>
                                    <a:rPr lang="zh-CN" altLang="zh-CN" i="1">
                                      <a:latin typeface="Cambria Math" panose="02040503050406030204" pitchFamily="18" charset="0"/>
                                    </a:rPr>
                                  </m:ctrlPr>
                                </m:dPr>
                                <m:e>
                                  <m:r>
                                    <a:rPr lang="es-ES" altLang="zh-CN">
                                      <a:latin typeface="Cambria Math" panose="02040503050406030204" pitchFamily="18" charset="0"/>
                                    </a:rPr>
                                    <m:t>∅,</m:t>
                                  </m:r>
                                  <m:r>
                                    <m:rPr>
                                      <m:sty m:val="p"/>
                                    </m:rPr>
                                    <a:rPr lang="es-ES" altLang="zh-CN">
                                      <a:latin typeface="Cambria Math" panose="02040503050406030204" pitchFamily="18" charset="0"/>
                                    </a:rPr>
                                    <m:t>t</m:t>
                                  </m:r>
                                </m:e>
                              </m:d>
                              <m:r>
                                <a:rPr lang="es-ES" altLang="zh-CN">
                                  <a:latin typeface="Cambria Math" panose="02040503050406030204" pitchFamily="18" charset="0"/>
                                </a:rPr>
                                <m:t>=0  </m:t>
                              </m:r>
                              <m:r>
                                <a:rPr lang="en-US" altLang="zh-CN" b="0" i="0" smtClean="0">
                                  <a:latin typeface="Cambria Math" panose="02040503050406030204" pitchFamily="18" charset="0"/>
                                </a:rPr>
                                <m:t>                                                             </m:t>
                              </m:r>
                              <m:r>
                                <a:rPr lang="es-ES" altLang="zh-CN">
                                  <a:latin typeface="Cambria Math" panose="02040503050406030204" pitchFamily="18" charset="0"/>
                                </a:rPr>
                                <m:t>                                                 </m:t>
                              </m:r>
                            </m:e>
                            <m:e>
                              <m:r>
                                <m:rPr>
                                  <m:sty m:val="p"/>
                                </m:rPr>
                                <a:rPr lang="es-ES" altLang="zh-CN">
                                  <a:latin typeface="Cambria Math" panose="02040503050406030204" pitchFamily="18" charset="0"/>
                                </a:rPr>
                                <m:t>Alike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t</m:t>
                                  </m:r>
                                </m:e>
                              </m:d>
                              <m:r>
                                <a:rPr lang="es-ES" altLang="zh-CN">
                                  <a:latin typeface="Cambria Math" panose="02040503050406030204" pitchFamily="18" charset="0"/>
                                </a:rPr>
                                <m:t>=</m:t>
                              </m:r>
                              <m:r>
                                <m:rPr>
                                  <m:sty m:val="p"/>
                                </m:rPr>
                                <a:rPr lang="es-ES" altLang="zh-CN">
                                  <a:latin typeface="Cambria Math" panose="02040503050406030204" pitchFamily="18" charset="0"/>
                                </a:rPr>
                                <m:t>Alike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lchild</m:t>
                                  </m:r>
                                  <m:r>
                                    <a:rPr lang="es-ES" altLang="zh-CN">
                                      <a:latin typeface="Cambria Math" panose="02040503050406030204" pitchFamily="18" charset="0"/>
                                    </a:rPr>
                                    <m:t>,</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n-US" altLang="zh-CN" b="0" i="0" smtClean="0">
                                      <a:latin typeface="Cambria Math" panose="02040503050406030204" pitchFamily="18" charset="0"/>
                                    </a:rPr>
                                    <m:t>l</m:t>
                                  </m:r>
                                  <m:r>
                                    <m:rPr>
                                      <m:sty m:val="p"/>
                                    </m:rPr>
                                    <a:rPr lang="es-ES" altLang="zh-CN">
                                      <a:latin typeface="Cambria Math" panose="02040503050406030204" pitchFamily="18" charset="0"/>
                                    </a:rPr>
                                    <m:t>child</m:t>
                                  </m:r>
                                </m:e>
                              </m:d>
                              <m:r>
                                <m:rPr>
                                  <m:sty m:val="p"/>
                                </m:rPr>
                                <a:rPr lang="es-ES" altLang="zh-CN">
                                  <a:latin typeface="Cambria Math" panose="02040503050406030204" pitchFamily="18" charset="0"/>
                                </a:rPr>
                                <m:t>andAlike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rchild</m:t>
                                  </m:r>
                                  <m:r>
                                    <a:rPr lang="es-ES" altLang="zh-CN">
                                      <a:latin typeface="Cambria Math" panose="02040503050406030204" pitchFamily="18" charset="0"/>
                                    </a:rPr>
                                    <m:t>,</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rchild</m:t>
                                  </m:r>
                                </m:e>
                              </m:d>
                              <m:r>
                                <a:rPr lang="es-ES" altLang="zh-CN">
                                  <a:latin typeface="Cambria Math" panose="02040503050406030204" pitchFamily="18" charset="0"/>
                                </a:rPr>
                                <m:t> </m:t>
                              </m:r>
                            </m:e>
                          </m:eqArr>
                        </m:e>
                      </m:d>
                    </m:oMath>
                  </m:oMathPara>
                </a14:m>
                <a:endParaRPr lang="zh-CN" altLang="zh-CN"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09612" y="2643758"/>
                <a:ext cx="4032448" cy="1894878"/>
              </a:xfrm>
              <a:prstGeom prst="rect">
                <a:avLst/>
              </a:prstGeom>
              <a:blipFill rotWithShape="0">
                <a:blip r:embed="rId3"/>
                <a:stretch>
                  <a:fillRect l="-1208" t="-1929" r="-81269"/>
                </a:stretch>
              </a:blipFill>
            </p:spPr>
            <p:txBody>
              <a:bodyPr/>
              <a:lstStyle/>
              <a:p>
                <a:r>
                  <a:rPr lang="zh-CN" altLang="en-US">
                    <a:noFill/>
                  </a:rPr>
                  <a:t> </a:t>
                </a:r>
              </a:p>
            </p:txBody>
          </p:sp>
        </mc:Fallback>
      </mc:AlternateContent>
      <p:sp>
        <p:nvSpPr>
          <p:cNvPr id="5" name="文本框 4"/>
          <p:cNvSpPr txBox="1"/>
          <p:nvPr/>
        </p:nvSpPr>
        <p:spPr>
          <a:xfrm>
            <a:off x="2411760" y="2308875"/>
            <a:ext cx="6300192" cy="1569660"/>
          </a:xfrm>
          <a:prstGeom prst="rect">
            <a:avLst/>
          </a:prstGeom>
          <a:solidFill>
            <a:schemeClr val="accent2">
              <a:lumMod val="20000"/>
              <a:lumOff val="80000"/>
            </a:schemeClr>
          </a:solidFill>
        </p:spPr>
        <p:txBody>
          <a:bodyPr wrap="square" rtlCol="0">
            <a:spAutoFit/>
          </a:bodyPr>
          <a:lstStyle/>
          <a:p>
            <a:r>
              <a:rPr lang="es-ES" altLang="zh-CN" sz="1600" dirty="0">
                <a:solidFill>
                  <a:srgbClr val="002060"/>
                </a:solidFill>
              </a:rPr>
              <a:t>int Alike(BitNode *s,BitNode *t){</a:t>
            </a:r>
            <a:endParaRPr lang="zh-CN" altLang="zh-CN" sz="1600" dirty="0">
              <a:solidFill>
                <a:srgbClr val="002060"/>
              </a:solidFill>
            </a:endParaRPr>
          </a:p>
          <a:p>
            <a:r>
              <a:rPr lang="es-ES" altLang="zh-CN" sz="1600" dirty="0">
                <a:solidFill>
                  <a:srgbClr val="002060"/>
                </a:solidFill>
              </a:rPr>
              <a:t>   if(s==NULL&amp;&amp;t==NULL) return 1;    </a:t>
            </a:r>
            <a:endParaRPr lang="zh-CN" altLang="zh-CN" sz="1600" dirty="0">
              <a:solidFill>
                <a:srgbClr val="002060"/>
              </a:solidFill>
            </a:endParaRPr>
          </a:p>
          <a:p>
            <a:r>
              <a:rPr lang="es-ES" altLang="zh-CN" sz="1600" dirty="0">
                <a:solidFill>
                  <a:srgbClr val="002060"/>
                </a:solidFill>
              </a:rPr>
              <a:t>   else if(s==NULL||t==NULL) return 0;</a:t>
            </a:r>
            <a:endParaRPr lang="zh-CN" altLang="zh-CN" sz="1600" dirty="0">
              <a:solidFill>
                <a:srgbClr val="002060"/>
              </a:solidFill>
            </a:endParaRPr>
          </a:p>
          <a:p>
            <a:r>
              <a:rPr lang="es-ES" altLang="zh-CN" sz="1600" dirty="0">
                <a:solidFill>
                  <a:srgbClr val="002060"/>
                </a:solidFill>
              </a:rPr>
              <a:t>          else return Alike(s-&gt;lchild,t-&gt;lchild)&amp;&amp;Alike(s-&gt;rchild,t-&gt;rchild);</a:t>
            </a:r>
            <a:endParaRPr lang="zh-CN" altLang="zh-CN" sz="1600" dirty="0">
              <a:solidFill>
                <a:srgbClr val="002060"/>
              </a:solidFill>
            </a:endParaRPr>
          </a:p>
          <a:p>
            <a:r>
              <a:rPr lang="es-ES" altLang="zh-CN" sz="1600" dirty="0">
                <a:solidFill>
                  <a:srgbClr val="002060"/>
                </a:solidFill>
              </a:rPr>
              <a:t>}</a:t>
            </a:r>
            <a:endParaRPr lang="zh-CN" altLang="zh-CN" sz="1600" dirty="0">
              <a:solidFill>
                <a:srgbClr val="002060"/>
              </a:solidFill>
            </a:endParaRPr>
          </a:p>
          <a:p>
            <a:endParaRPr lang="zh-CN" altLang="en-US" sz="1600" dirty="0"/>
          </a:p>
        </p:txBody>
      </p:sp>
    </p:spTree>
    <p:extLst>
      <p:ext uri="{BB962C8B-B14F-4D97-AF65-F5344CB8AC3E}">
        <p14:creationId xmlns:p14="http://schemas.microsoft.com/office/powerpoint/2010/main" val="31160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1000"/>
                                        <p:tgtEl>
                                          <p:spTgt spid="5">
                                            <p:txEl>
                                              <p:pRg st="1" end="1"/>
                                            </p:txEl>
                                          </p:spTgt>
                                        </p:tgtEl>
                                      </p:cBhvr>
                                    </p:animEffect>
                                    <p:anim calcmode="lin" valueType="num">
                                      <p:cBhvr>
                                        <p:cTn id="3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 calcmode="lin" valueType="num">
                                      <p:cBhvr additive="base">
                                        <p:cTn id="4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1000"/>
                                        <p:tgtEl>
                                          <p:spTgt spid="5">
                                            <p:txEl>
                                              <p:pRg st="3" end="3"/>
                                            </p:txEl>
                                          </p:spTgt>
                                        </p:tgtEl>
                                      </p:cBhvr>
                                    </p:animEffect>
                                    <p:anim calcmode="lin" valueType="num">
                                      <p:cBhvr>
                                        <p:cTn id="4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fade">
                                      <p:cBhvr>
                                        <p:cTn id="51" dur="1000"/>
                                        <p:tgtEl>
                                          <p:spTgt spid="5">
                                            <p:txEl>
                                              <p:pRg st="4" end="4"/>
                                            </p:txEl>
                                          </p:spTgt>
                                        </p:tgtEl>
                                      </p:cBhvr>
                                    </p:animEffect>
                                    <p:anim calcmode="lin" valueType="num">
                                      <p:cBhvr>
                                        <p:cTn id="5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36496" cy="1075578"/>
              </a:xfrm>
            </p:spPr>
            <p:txBody>
              <a:bodyPr/>
              <a:lstStyle/>
              <a:p>
                <a:pPr>
                  <a:lnSpc>
                    <a:spcPts val="3000"/>
                  </a:lnSpc>
                  <a:spcBef>
                    <a:spcPts val="0"/>
                  </a:spcBef>
                </a:pPr>
                <a:r>
                  <a:rPr lang="zh-CN" altLang="zh-CN" sz="2000" dirty="0">
                    <a:solidFill>
                      <a:srgbClr val="C00000"/>
                    </a:solidFill>
                    <a:latin typeface="隶书" panose="02010509060101010101" pitchFamily="49" charset="-122"/>
                    <a:ea typeface="隶书" panose="02010509060101010101" pitchFamily="49" charset="-122"/>
                  </a:rPr>
                  <a:t>例</a:t>
                </a:r>
                <a:r>
                  <a:rPr lang="es-ES" altLang="zh-CN" sz="2000" dirty="0">
                    <a:solidFill>
                      <a:srgbClr val="C00000"/>
                    </a:solidFill>
                    <a:latin typeface="隶书" panose="02010509060101010101" pitchFamily="49" charset="-122"/>
                    <a:ea typeface="隶书" panose="02010509060101010101" pitchFamily="49" charset="-122"/>
                  </a:rPr>
                  <a:t>3</a:t>
                </a:r>
                <a:r>
                  <a:rPr lang="zh-CN" altLang="en-US" sz="2000" dirty="0">
                    <a:solidFill>
                      <a:srgbClr val="C00000"/>
                    </a:solidFill>
                    <a:latin typeface="隶书" panose="02010509060101010101" pitchFamily="49" charset="-122"/>
                    <a:ea typeface="隶书" panose="02010509060101010101" pitchFamily="49" charset="-122"/>
                  </a:rPr>
                  <a:t>：</a:t>
                </a:r>
                <a:r>
                  <a:rPr lang="zh-CN" altLang="zh-CN" sz="2000" dirty="0">
                    <a:solidFill>
                      <a:srgbClr val="C00000"/>
                    </a:solidFill>
                    <a:latin typeface="隶书" panose="02010509060101010101" pitchFamily="49" charset="-122"/>
                    <a:ea typeface="隶书" panose="02010509060101010101" pitchFamily="49" charset="-122"/>
                  </a:rPr>
                  <a:t>已知二叉树采用二叉链表存储结构存储，设计一个将二叉树</a:t>
                </a:r>
                <a14:m>
                  <m:oMath xmlns:m="http://schemas.openxmlformats.org/officeDocument/2006/math">
                    <m:r>
                      <m:rPr>
                        <m:sty m:val="p"/>
                      </m:rPr>
                      <a:rPr lang="es-ES" altLang="zh-CN" sz="2000">
                        <a:solidFill>
                          <a:srgbClr val="C00000"/>
                        </a:solidFill>
                        <a:latin typeface="Cambria Math" panose="02040503050406030204" pitchFamily="18" charset="0"/>
                      </a:rPr>
                      <m:t>s</m:t>
                    </m:r>
                  </m:oMath>
                </a14:m>
                <a:r>
                  <a:rPr lang="zh-CN" altLang="zh-CN" sz="2000" dirty="0">
                    <a:solidFill>
                      <a:srgbClr val="C00000"/>
                    </a:solidFill>
                    <a:latin typeface="隶书" panose="02010509060101010101" pitchFamily="49" charset="-122"/>
                    <a:ea typeface="隶书" panose="02010509060101010101" pitchFamily="49" charset="-122"/>
                  </a:rPr>
                  <a:t>拷贝给</a:t>
                </a:r>
                <a14:m>
                  <m:oMath xmlns:m="http://schemas.openxmlformats.org/officeDocument/2006/math">
                    <m:r>
                      <m:rPr>
                        <m:sty m:val="p"/>
                      </m:rPr>
                      <a:rPr lang="es-ES" altLang="zh-CN" sz="2000">
                        <a:solidFill>
                          <a:srgbClr val="C00000"/>
                        </a:solidFill>
                        <a:latin typeface="Cambria Math" panose="02040503050406030204" pitchFamily="18" charset="0"/>
                      </a:rPr>
                      <m:t>t</m:t>
                    </m:r>
                  </m:oMath>
                </a14:m>
                <a:r>
                  <a:rPr lang="zh-CN" altLang="zh-CN" sz="2000" dirty="0">
                    <a:solidFill>
                      <a:srgbClr val="C00000"/>
                    </a:solidFill>
                    <a:latin typeface="隶书" panose="02010509060101010101" pitchFamily="49" charset="-122"/>
                    <a:ea typeface="隶书" panose="02010509060101010101" pitchFamily="49" charset="-122"/>
                  </a:rPr>
                  <a:t>的递归算法。</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36496" cy="1075578"/>
              </a:xfrm>
              <a:blipFill rotWithShape="0">
                <a:blip r:embed="rId2"/>
                <a:stretch>
                  <a:fillRect l="-877" t="-2273" r="-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30261" y="2211710"/>
                <a:ext cx="3672408" cy="2271648"/>
              </a:xfrm>
              <a:prstGeom prst="rect">
                <a:avLst/>
              </a:prstGeom>
              <a:noFill/>
            </p:spPr>
            <p:txBody>
              <a:bodyPr wrap="square" rtlCol="0">
                <a:spAutoFit/>
              </a:bodyPr>
              <a:lstStyle/>
              <a:p>
                <a:r>
                  <a:rPr lang="zh-CN" altLang="zh-CN" dirty="0" smtClean="0">
                    <a:latin typeface="隶书" panose="02010509060101010101" pitchFamily="49" charset="-122"/>
                    <a:ea typeface="隶书" panose="02010509060101010101" pitchFamily="49" charset="-122"/>
                  </a:rPr>
                  <a:t>二叉树持拷贝的递归模型如下：</a:t>
                </a:r>
              </a:p>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s-ES" altLang="zh-CN">
                                  <a:latin typeface="Cambria Math" panose="02040503050406030204" pitchFamily="18" charset="0"/>
                                </a:rPr>
                                <m:t>CopyBiTree</m:t>
                              </m:r>
                              <m:d>
                                <m:dPr>
                                  <m:ctrlPr>
                                    <a:rPr lang="zh-CN" altLang="zh-CN" i="1">
                                      <a:latin typeface="Cambria Math" panose="02040503050406030204" pitchFamily="18" charset="0"/>
                                    </a:rPr>
                                  </m:ctrlPr>
                                </m:dPr>
                                <m:e>
                                  <m:r>
                                    <a:rPr lang="es-ES" altLang="zh-CN">
                                      <a:latin typeface="Cambria Math" panose="02040503050406030204" pitchFamily="18" charset="0"/>
                                    </a:rPr>
                                    <m:t>∅,</m:t>
                                  </m:r>
                                  <m:r>
                                    <m:rPr>
                                      <m:sty m:val="p"/>
                                    </m:rPr>
                                    <a:rPr lang="es-ES" altLang="zh-CN">
                                      <a:latin typeface="Cambria Math" panose="02040503050406030204" pitchFamily="18" charset="0"/>
                                    </a:rPr>
                                    <m:t>t</m:t>
                                  </m:r>
                                </m:e>
                              </m:d>
                              <m:r>
                                <a:rPr lang="es-ES" altLang="zh-CN">
                                  <a:latin typeface="Cambria Math" panose="02040503050406030204" pitchFamily="18" charset="0"/>
                                </a:rPr>
                                <m:t>=∅     (</m:t>
                              </m:r>
                              <m:r>
                                <a:rPr lang="zh-CN" altLang="zh-CN">
                                  <a:latin typeface="Cambria Math" panose="02040503050406030204" pitchFamily="18" charset="0"/>
                                </a:rPr>
                                <m:t>即</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NULL</m:t>
                              </m:r>
                              <m:r>
                                <a:rPr lang="es-ES" altLang="zh-CN">
                                  <a:latin typeface="Cambria Math" panose="02040503050406030204" pitchFamily="18" charset="0"/>
                                </a:rPr>
                                <m:t>)                                    </m:t>
                              </m:r>
                            </m:e>
                            <m:e>
                              <m:r>
                                <m:rPr>
                                  <m:sty m:val="p"/>
                                </m:rPr>
                                <a:rPr lang="es-ES" altLang="zh-CN">
                                  <a:latin typeface="Cambria Math" panose="02040503050406030204" pitchFamily="18" charset="0"/>
                                </a:rPr>
                                <m:t>CopyBiTree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t</m:t>
                                  </m:r>
                                </m:e>
                              </m:d>
                              <m:r>
                                <a:rPr lang="es-ES" altLang="zh-CN">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new</m:t>
                                      </m:r>
                                      <m:r>
                                        <a:rPr lang="es-ES" altLang="zh-CN">
                                          <a:latin typeface="Cambria Math" panose="02040503050406030204" pitchFamily="18" charset="0"/>
                                        </a:rPr>
                                        <m:t> </m:t>
                                      </m:r>
                                      <m:r>
                                        <m:rPr>
                                          <m:sty m:val="p"/>
                                        </m:rPr>
                                        <a:rPr lang="es-ES" altLang="zh-CN">
                                          <a:latin typeface="Cambria Math" panose="02040503050406030204" pitchFamily="18" charset="0"/>
                                        </a:rPr>
                                        <m:t>BitNode</m:t>
                                      </m:r>
                                      <m:r>
                                        <a:rPr lang="es-ES" altLang="zh-CN">
                                          <a:latin typeface="Cambria Math" panose="02040503050406030204" pitchFamily="18" charset="0"/>
                                        </a:rPr>
                                        <m:t>                                  </m:t>
                                      </m:r>
                                    </m:e>
                                    <m:e>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data</m:t>
                                      </m:r>
                                      <m:r>
                                        <a:rPr lang="es-ES" altLang="zh-CN">
                                          <a:latin typeface="Cambria Math" panose="02040503050406030204" pitchFamily="18" charset="0"/>
                                        </a:rPr>
                                        <m:t>=</m:t>
                                      </m:r>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data</m:t>
                                      </m:r>
                                      <m:r>
                                        <a:rPr lang="es-ES" altLang="zh-CN">
                                          <a:latin typeface="Cambria Math" panose="02040503050406030204" pitchFamily="18" charset="0"/>
                                        </a:rPr>
                                        <m:t>                           </m:t>
                                      </m:r>
                                    </m:e>
                                    <m:e>
                                      <m:r>
                                        <m:rPr>
                                          <m:sty m:val="p"/>
                                        </m:rPr>
                                        <a:rPr lang="es-ES" altLang="zh-CN">
                                          <a:latin typeface="Cambria Math" panose="02040503050406030204" pitchFamily="18" charset="0"/>
                                        </a:rPr>
                                        <m:t>CopyBiTree</m:t>
                                      </m:r>
                                      <m:d>
                                        <m:dPr>
                                          <m:ctrlPr>
                                            <a:rPr lang="zh-CN" altLang="zh-CN" i="1">
                                              <a:latin typeface="Cambria Math" panose="02040503050406030204" pitchFamily="18" charset="0"/>
                                            </a:rPr>
                                          </m:ctrlPr>
                                        </m:dPr>
                                        <m:e>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lchild</m:t>
                                          </m:r>
                                          <m:r>
                                            <a:rPr lang="es-ES" altLang="zh-CN">
                                              <a:latin typeface="Cambria Math" panose="02040503050406030204" pitchFamily="18" charset="0"/>
                                            </a:rPr>
                                            <m:t>,</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lchild</m:t>
                                          </m:r>
                                        </m:e>
                                      </m:d>
                                    </m:e>
                                    <m:e>
                                      <m:r>
                                        <m:rPr>
                                          <m:sty m:val="p"/>
                                        </m:rPr>
                                        <a:rPr lang="es-ES" altLang="zh-CN">
                                          <a:latin typeface="Cambria Math" panose="02040503050406030204" pitchFamily="18" charset="0"/>
                                        </a:rPr>
                                        <m:t>CopyBiTree</m:t>
                                      </m:r>
                                      <m:r>
                                        <a:rPr lang="es-ES" altLang="zh-CN">
                                          <a:latin typeface="Cambria Math" panose="02040503050406030204" pitchFamily="18" charset="0"/>
                                        </a:rPr>
                                        <m:t>(</m:t>
                                      </m:r>
                                      <m:r>
                                        <m:rPr>
                                          <m:sty m:val="p"/>
                                        </m:rPr>
                                        <a:rPr lang="es-ES" altLang="zh-CN">
                                          <a:latin typeface="Cambria Math" panose="02040503050406030204" pitchFamily="18" charset="0"/>
                                        </a:rPr>
                                        <m:t>s</m:t>
                                      </m:r>
                                      <m:r>
                                        <a:rPr lang="es-ES" altLang="zh-CN">
                                          <a:latin typeface="Cambria Math" panose="02040503050406030204" pitchFamily="18" charset="0"/>
                                        </a:rPr>
                                        <m:t>→</m:t>
                                      </m:r>
                                      <m:r>
                                        <m:rPr>
                                          <m:sty m:val="p"/>
                                        </m:rPr>
                                        <a:rPr lang="es-ES" altLang="zh-CN">
                                          <a:latin typeface="Cambria Math" panose="02040503050406030204" pitchFamily="18" charset="0"/>
                                        </a:rPr>
                                        <m:t>rchild</m:t>
                                      </m:r>
                                      <m:r>
                                        <a:rPr lang="es-ES" altLang="zh-CN">
                                          <a:latin typeface="Cambria Math" panose="02040503050406030204" pitchFamily="18" charset="0"/>
                                        </a:rPr>
                                        <m:t>,</m:t>
                                      </m:r>
                                      <m:r>
                                        <m:rPr>
                                          <m:sty m:val="p"/>
                                        </m:rPr>
                                        <a:rPr lang="es-ES" altLang="zh-CN">
                                          <a:latin typeface="Cambria Math" panose="02040503050406030204" pitchFamily="18" charset="0"/>
                                        </a:rPr>
                                        <m:t>t</m:t>
                                      </m:r>
                                      <m:r>
                                        <a:rPr lang="es-ES" altLang="zh-CN">
                                          <a:latin typeface="Cambria Math" panose="02040503050406030204" pitchFamily="18" charset="0"/>
                                        </a:rPr>
                                        <m:t>→</m:t>
                                      </m:r>
                                      <m:r>
                                        <m:rPr>
                                          <m:sty m:val="p"/>
                                        </m:rPr>
                                        <a:rPr lang="es-ES" altLang="zh-CN">
                                          <a:latin typeface="Cambria Math" panose="02040503050406030204" pitchFamily="18" charset="0"/>
                                        </a:rPr>
                                        <m:t>rchild</m:t>
                                      </m:r>
                                      <m:r>
                                        <a:rPr lang="en-US" altLang="zh-CN" b="0" i="1" smtClean="0">
                                          <a:latin typeface="Cambria Math" panose="02040503050406030204" pitchFamily="18" charset="0"/>
                                        </a:rPr>
                                        <m:t>)</m:t>
                                      </m:r>
                                    </m:e>
                                  </m:eqArr>
                                </m:e>
                              </m:d>
                            </m:e>
                          </m:eqArr>
                        </m:e>
                      </m:d>
                    </m:oMath>
                  </m:oMathPara>
                </a14:m>
                <a:endParaRPr lang="zh-CN" altLang="zh-CN"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30261" y="2211710"/>
                <a:ext cx="3672408" cy="2271648"/>
              </a:xfrm>
              <a:prstGeom prst="rect">
                <a:avLst/>
              </a:prstGeom>
              <a:blipFill rotWithShape="0">
                <a:blip r:embed="rId3"/>
                <a:stretch>
                  <a:fillRect l="-1327" t="-1613" r="-55390"/>
                </a:stretch>
              </a:blipFill>
            </p:spPr>
            <p:txBody>
              <a:bodyPr/>
              <a:lstStyle/>
              <a:p>
                <a:r>
                  <a:rPr lang="zh-CN" altLang="en-US">
                    <a:noFill/>
                  </a:rPr>
                  <a:t> </a:t>
                </a:r>
              </a:p>
            </p:txBody>
          </p:sp>
        </mc:Fallback>
      </mc:AlternateContent>
      <p:sp>
        <p:nvSpPr>
          <p:cNvPr id="5" name="文本框 4"/>
          <p:cNvSpPr txBox="1"/>
          <p:nvPr/>
        </p:nvSpPr>
        <p:spPr>
          <a:xfrm>
            <a:off x="4932040" y="847040"/>
            <a:ext cx="3923928" cy="2585323"/>
          </a:xfrm>
          <a:prstGeom prst="rect">
            <a:avLst/>
          </a:prstGeom>
          <a:solidFill>
            <a:schemeClr val="accent2">
              <a:lumMod val="40000"/>
              <a:lumOff val="60000"/>
            </a:schemeClr>
          </a:solidFill>
        </p:spPr>
        <p:txBody>
          <a:bodyPr wrap="square" rtlCol="0">
            <a:spAutoFit/>
          </a:bodyPr>
          <a:lstStyle/>
          <a:p>
            <a:r>
              <a:rPr lang="es-ES" altLang="zh-CN" sz="1600" dirty="0">
                <a:solidFill>
                  <a:srgbClr val="002060"/>
                </a:solidFill>
                <a:latin typeface="Times New Roman" panose="02020603050405020304" pitchFamily="18" charset="0"/>
                <a:cs typeface="Times New Roman" panose="02020603050405020304" pitchFamily="18" charset="0"/>
              </a:rPr>
              <a:t>void CopyBitree(BitNode *s,BitNode *&amp;t){</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if(s==NULL) t=NULL;</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else{</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t=new BitNode;</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t-&gt;data=s-&gt;data;</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CopyBiTree(s-&gt;lchild,t-&gt;lchild);</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CopyBiTree(s-&gt;rchild,t-&gt;rchild);</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   }</a:t>
            </a:r>
            <a:endParaRPr lang="zh-CN" altLang="zh-CN" sz="1600" dirty="0">
              <a:solidFill>
                <a:srgbClr val="002060"/>
              </a:solidFill>
              <a:latin typeface="Times New Roman" panose="02020603050405020304" pitchFamily="18" charset="0"/>
              <a:cs typeface="Times New Roman" panose="02020603050405020304" pitchFamily="18" charset="0"/>
            </a:endParaRPr>
          </a:p>
          <a:p>
            <a:r>
              <a:rPr lang="es-ES" altLang="zh-CN" sz="1600" dirty="0">
                <a:solidFill>
                  <a:srgbClr val="002060"/>
                </a:solidFill>
                <a:latin typeface="Times New Roman" panose="02020603050405020304" pitchFamily="18" charset="0"/>
                <a:cs typeface="Times New Roman" panose="02020603050405020304" pitchFamily="18" charset="0"/>
              </a:rPr>
              <a:t>}</a:t>
            </a:r>
            <a:endParaRPr lang="zh-CN" altLang="zh-CN" sz="1600"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858391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1000"/>
                                        <p:tgtEl>
                                          <p:spTgt spid="5">
                                            <p:txEl>
                                              <p:pRg st="0" end="0"/>
                                            </p:txEl>
                                          </p:spTgt>
                                        </p:tgtEl>
                                      </p:cBhvr>
                                    </p:animEffect>
                                    <p:anim calcmode="lin" valueType="num">
                                      <p:cBhvr>
                                        <p:cTn id="2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Effect transition="in" filter="fade">
                                      <p:cBhvr>
                                        <p:cTn id="33" dur="1000"/>
                                        <p:tgtEl>
                                          <p:spTgt spid="5">
                                            <p:txEl>
                                              <p:pRg st="1" end="1"/>
                                            </p:txEl>
                                          </p:spTgt>
                                        </p:tgtEl>
                                      </p:cBhvr>
                                    </p:animEffect>
                                    <p:anim calcmode="lin" valueType="num">
                                      <p:cBhvr>
                                        <p:cTn id="3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1000"/>
                                        <p:tgtEl>
                                          <p:spTgt spid="5">
                                            <p:txEl>
                                              <p:pRg st="2" end="2"/>
                                            </p:txEl>
                                          </p:spTgt>
                                        </p:tgtEl>
                                      </p:cBhvr>
                                    </p:animEffect>
                                    <p:anim calcmode="lin" valueType="num">
                                      <p:cBhvr>
                                        <p:cTn id="4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1000"/>
                                        <p:tgtEl>
                                          <p:spTgt spid="5">
                                            <p:txEl>
                                              <p:pRg st="3" end="3"/>
                                            </p:txEl>
                                          </p:spTgt>
                                        </p:tgtEl>
                                      </p:cBhvr>
                                    </p:animEffect>
                                    <p:anim calcmode="lin" valueType="num">
                                      <p:cBhvr>
                                        <p:cTn id="4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1000"/>
                                        <p:tgtEl>
                                          <p:spTgt spid="5">
                                            <p:txEl>
                                              <p:pRg st="4" end="4"/>
                                            </p:txEl>
                                          </p:spTgt>
                                        </p:tgtEl>
                                      </p:cBhvr>
                                    </p:animEffect>
                                    <p:anim calcmode="lin" valueType="num">
                                      <p:cBhvr>
                                        <p:cTn id="5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animEffect transition="in" filter="fade">
                                      <p:cBhvr>
                                        <p:cTn id="61" dur="1000"/>
                                        <p:tgtEl>
                                          <p:spTgt spid="5">
                                            <p:txEl>
                                              <p:pRg st="5" end="5"/>
                                            </p:txEl>
                                          </p:spTgt>
                                        </p:tgtEl>
                                      </p:cBhvr>
                                    </p:animEffect>
                                    <p:anim calcmode="lin" valueType="num">
                                      <p:cBhvr>
                                        <p:cTn id="6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
                                            <p:txEl>
                                              <p:pRg st="6" end="6"/>
                                            </p:txEl>
                                          </p:spTgt>
                                        </p:tgtEl>
                                        <p:attrNameLst>
                                          <p:attrName>style.visibility</p:attrName>
                                        </p:attrNameLst>
                                      </p:cBhvr>
                                      <p:to>
                                        <p:strVal val="visible"/>
                                      </p:to>
                                    </p:set>
                                    <p:animEffect transition="in" filter="fade">
                                      <p:cBhvr>
                                        <p:cTn id="68" dur="1000"/>
                                        <p:tgtEl>
                                          <p:spTgt spid="5">
                                            <p:txEl>
                                              <p:pRg st="6" end="6"/>
                                            </p:txEl>
                                          </p:spTgt>
                                        </p:tgtEl>
                                      </p:cBhvr>
                                    </p:animEffect>
                                    <p:anim calcmode="lin" valueType="num">
                                      <p:cBhvr>
                                        <p:cTn id="6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6" end="6"/>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
                                            <p:txEl>
                                              <p:pRg st="7" end="7"/>
                                            </p:txEl>
                                          </p:spTgt>
                                        </p:tgtEl>
                                        <p:attrNameLst>
                                          <p:attrName>style.visibility</p:attrName>
                                        </p:attrNameLst>
                                      </p:cBhvr>
                                      <p:to>
                                        <p:strVal val="visible"/>
                                      </p:to>
                                    </p:set>
                                    <p:animEffect transition="in" filter="fade">
                                      <p:cBhvr>
                                        <p:cTn id="73" dur="1000"/>
                                        <p:tgtEl>
                                          <p:spTgt spid="5">
                                            <p:txEl>
                                              <p:pRg st="7" end="7"/>
                                            </p:txEl>
                                          </p:spTgt>
                                        </p:tgtEl>
                                      </p:cBhvr>
                                    </p:animEffect>
                                    <p:anim calcmode="lin" valueType="num">
                                      <p:cBhvr>
                                        <p:cTn id="74"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7" end="7"/>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5">
                                            <p:txEl>
                                              <p:pRg st="8" end="8"/>
                                            </p:txEl>
                                          </p:spTgt>
                                        </p:tgtEl>
                                        <p:attrNameLst>
                                          <p:attrName>style.visibility</p:attrName>
                                        </p:attrNameLst>
                                      </p:cBhvr>
                                      <p:to>
                                        <p:strVal val="visible"/>
                                      </p:to>
                                    </p:set>
                                    <p:animEffect transition="in" filter="fade">
                                      <p:cBhvr>
                                        <p:cTn id="78" dur="1000"/>
                                        <p:tgtEl>
                                          <p:spTgt spid="5">
                                            <p:txEl>
                                              <p:pRg st="8" end="8"/>
                                            </p:txEl>
                                          </p:spTgt>
                                        </p:tgtEl>
                                      </p:cBhvr>
                                    </p:animEffect>
                                    <p:anim calcmode="lin" valueType="num">
                                      <p:cBhvr>
                                        <p:cTn id="79"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80"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二叉树遍历的非递归算法</a:t>
            </a:r>
          </a:p>
        </p:txBody>
      </p:sp>
      <p:sp>
        <p:nvSpPr>
          <p:cNvPr id="3" name="内容占位符 2"/>
          <p:cNvSpPr>
            <a:spLocks noGrp="1"/>
          </p:cNvSpPr>
          <p:nvPr>
            <p:ph sz="quarter" idx="11"/>
          </p:nvPr>
        </p:nvSpPr>
        <p:spPr>
          <a:xfrm>
            <a:off x="1043608" y="1131590"/>
            <a:ext cx="6659905" cy="3507876"/>
          </a:xfrm>
        </p:spPr>
        <p:txBody>
          <a:bodyPr/>
          <a:lstStyle/>
          <a:p>
            <a:pPr>
              <a:lnSpc>
                <a:spcPts val="3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为了把一个递归过程改为一个非递归过程，需要利用一个工作栈，记录遍历时的回退路径。：</a:t>
            </a:r>
          </a:p>
          <a:p>
            <a:pPr>
              <a:lnSpc>
                <a:spcPts val="3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利用第</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章顺序栈的定义</a:t>
            </a:r>
            <a:r>
              <a:rPr lang="zh-CN" altLang="en-US" sz="1800" dirty="0">
                <a:latin typeface="隶书" panose="02010509060101010101" pitchFamily="49" charset="-122"/>
                <a:ea typeface="隶书" panose="02010509060101010101" pitchFamily="49" charset="-122"/>
              </a:rPr>
              <a:t>实现二叉树</a:t>
            </a:r>
            <a:r>
              <a:rPr lang="zh-CN" altLang="zh-CN" sz="1800" dirty="0">
                <a:latin typeface="隶书" panose="02010509060101010101" pitchFamily="49" charset="-122"/>
                <a:ea typeface="隶书" panose="02010509060101010101" pitchFamily="49" charset="-122"/>
              </a:rPr>
              <a:t>遍历的非递归算法</a:t>
            </a:r>
            <a:r>
              <a:rPr lang="zh-CN" altLang="en-US"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nSpc>
                <a:spcPts val="3000"/>
              </a:lnSpc>
              <a:spcBef>
                <a:spcPts val="0"/>
              </a:spcBef>
            </a:pPr>
            <a:endParaRPr lang="zh-CN" altLang="en-US" sz="1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9006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先序遍历的非递归算法</a:t>
            </a:r>
          </a:p>
        </p:txBody>
      </p:sp>
      <p:sp>
        <p:nvSpPr>
          <p:cNvPr id="3" name="内容占位符 2"/>
          <p:cNvSpPr>
            <a:spLocks noGrp="1"/>
          </p:cNvSpPr>
          <p:nvPr>
            <p:ph sz="quarter" idx="11"/>
          </p:nvPr>
        </p:nvSpPr>
        <p:spPr>
          <a:xfrm>
            <a:off x="323528" y="1064124"/>
            <a:ext cx="4752528" cy="2875778"/>
          </a:xfrm>
        </p:spPr>
        <p:txBody>
          <a:bodyPr/>
          <a:lstStyle/>
          <a:p>
            <a:pPr algn="just">
              <a:lnSpc>
                <a:spcPts val="3000"/>
              </a:lnSpc>
              <a:spcBef>
                <a:spcPts val="0"/>
              </a:spcBef>
            </a:pPr>
            <a:r>
              <a:rPr lang="zh-CN" altLang="zh-CN" sz="1800" dirty="0">
                <a:latin typeface="隶书" panose="02010509060101010101" pitchFamily="49" charset="-122"/>
                <a:ea typeface="隶书" panose="02010509060101010101" pitchFamily="49" charset="-122"/>
              </a:rPr>
              <a:t>先序遍历的算法流程如下：</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）用工作指针</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指向当前需处理的结点；</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）访问该结点，该结点入栈，并将</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指向左孩子，循环处理左子树；</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）当该结点无左孩子时表示栈顶结点无左子树，栈顶结点退栈，并将</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指向刚出栈结点的右孩子；</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）对右子树进行相同处理；</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）重复上述过程，直到栈为空为止。</a:t>
            </a:r>
          </a:p>
          <a:p>
            <a:pPr marL="0" indent="0">
              <a:lnSpc>
                <a:spcPts val="3000"/>
              </a:lnSpc>
              <a:spcBef>
                <a:spcPts val="0"/>
              </a:spcBef>
              <a:buNone/>
            </a:pPr>
            <a:endParaRPr lang="zh-CN" altLang="en-US" sz="1800" dirty="0">
              <a:latin typeface="隶书" panose="02010509060101010101" pitchFamily="49" charset="-122"/>
              <a:ea typeface="隶书" panose="02010509060101010101" pitchFamily="49" charset="-122"/>
            </a:endParaRPr>
          </a:p>
        </p:txBody>
      </p:sp>
      <p:sp>
        <p:nvSpPr>
          <p:cNvPr id="4" name="文本框 3"/>
          <p:cNvSpPr txBox="1"/>
          <p:nvPr/>
        </p:nvSpPr>
        <p:spPr>
          <a:xfrm>
            <a:off x="5076056" y="771550"/>
            <a:ext cx="4032448" cy="4247317"/>
          </a:xfrm>
          <a:prstGeom prst="rect">
            <a:avLst/>
          </a:prstGeom>
          <a:noFill/>
        </p:spPr>
        <p:txBody>
          <a:bodyPr wrap="square" rtlCol="0">
            <a:spAutoFit/>
          </a:bodyPr>
          <a:lstStyle/>
          <a:p>
            <a:r>
              <a:rPr lang="es-ES" altLang="zh-CN" dirty="0">
                <a:solidFill>
                  <a:srgbClr val="0070C0"/>
                </a:solidFill>
                <a:latin typeface="Times New Roman" panose="02020603050405020304" pitchFamily="18" charset="0"/>
                <a:cs typeface="Times New Roman" panose="02020603050405020304" pitchFamily="18" charset="0"/>
              </a:rPr>
              <a:t>void PreTraverse(BitNode *t){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BitNode *p=t;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SqStack s;</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while(p||!s.EmptyStack())</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if(p){ </a:t>
            </a:r>
            <a:r>
              <a:rPr lang="es-ES" altLang="zh-CN" sz="1200" dirty="0">
                <a:solidFill>
                  <a:srgbClr val="0070C0"/>
                </a:solidFill>
                <a:latin typeface="Times New Roman" panose="02020603050405020304" pitchFamily="18" charset="0"/>
                <a:cs typeface="Times New Roman" panose="02020603050405020304" pitchFamily="18" charset="0"/>
              </a:rPr>
              <a:t>//</a:t>
            </a:r>
            <a:r>
              <a:rPr lang="zh-CN" altLang="zh-CN" sz="1200" dirty="0">
                <a:solidFill>
                  <a:srgbClr val="0070C0"/>
                </a:solidFill>
                <a:latin typeface="Times New Roman" panose="02020603050405020304" pitchFamily="18" charset="0"/>
                <a:cs typeface="Times New Roman" panose="02020603050405020304" pitchFamily="18" charset="0"/>
              </a:rPr>
              <a:t>访问根结点，根指针入栈，遍历左子树</a:t>
            </a:r>
          </a:p>
          <a:p>
            <a:r>
              <a:rPr lang="es-ES" altLang="zh-CN" dirty="0">
                <a:solidFill>
                  <a:srgbClr val="0070C0"/>
                </a:solidFill>
                <a:latin typeface="Times New Roman" panose="02020603050405020304" pitchFamily="18" charset="0"/>
                <a:cs typeface="Times New Roman" panose="02020603050405020304" pitchFamily="18" charset="0"/>
              </a:rPr>
              <a:t>           cout&lt;&lt;p-&gt;data;    //</a:t>
            </a:r>
            <a:r>
              <a:rPr lang="zh-CN" altLang="zh-CN" dirty="0">
                <a:solidFill>
                  <a:srgbClr val="0070C0"/>
                </a:solidFill>
                <a:latin typeface="Times New Roman" panose="02020603050405020304" pitchFamily="18" charset="0"/>
                <a:cs typeface="Times New Roman" panose="02020603050405020304" pitchFamily="18" charset="0"/>
              </a:rPr>
              <a:t>访问结点</a:t>
            </a:r>
          </a:p>
          <a:p>
            <a:r>
              <a:rPr lang="es-ES" altLang="zh-CN" dirty="0">
                <a:solidFill>
                  <a:srgbClr val="0070C0"/>
                </a:solidFill>
                <a:latin typeface="Times New Roman" panose="02020603050405020304" pitchFamily="18" charset="0"/>
                <a:cs typeface="Times New Roman" panose="02020603050405020304" pitchFamily="18" charset="0"/>
              </a:rPr>
              <a:t>           s.Push(p);</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p=p-&gt;lchild;</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else{  //</a:t>
            </a:r>
            <a:r>
              <a:rPr lang="zh-CN" altLang="zh-CN" dirty="0">
                <a:solidFill>
                  <a:srgbClr val="0070C0"/>
                </a:solidFill>
                <a:latin typeface="Times New Roman" panose="02020603050405020304" pitchFamily="18" charset="0"/>
                <a:cs typeface="Times New Roman" panose="02020603050405020304" pitchFamily="18" charset="0"/>
              </a:rPr>
              <a:t>根指针退栈，遍历右子树</a:t>
            </a:r>
          </a:p>
          <a:p>
            <a:r>
              <a:rPr lang="es-ES" altLang="zh-CN" dirty="0">
                <a:solidFill>
                  <a:srgbClr val="0070C0"/>
                </a:solidFill>
                <a:latin typeface="Times New Roman" panose="02020603050405020304" pitchFamily="18" charset="0"/>
                <a:cs typeface="Times New Roman" panose="02020603050405020304" pitchFamily="18" charset="0"/>
              </a:rPr>
              <a:t>           s.Pop(p);</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p=p-&gt;rchild;</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endParaRPr lang="zh-CN" altLang="en-US" dirty="0">
              <a:solidFill>
                <a:srgbClr val="0070C0"/>
              </a:solidFill>
            </a:endParaRPr>
          </a:p>
        </p:txBody>
      </p:sp>
    </p:spTree>
    <p:extLst>
      <p:ext uri="{BB962C8B-B14F-4D97-AF65-F5344CB8AC3E}">
        <p14:creationId xmlns:p14="http://schemas.microsoft.com/office/powerpoint/2010/main" val="164869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anim calcmode="lin" valueType="num">
                                      <p:cBhvr additive="base">
                                        <p:cTn id="4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anim calcmode="lin" valueType="num">
                                      <p:cBhvr additive="base">
                                        <p:cTn id="5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anim calcmode="lin" valueType="num">
                                      <p:cBhvr additive="base">
                                        <p:cTn id="6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3" end="3"/>
                                            </p:txEl>
                                          </p:spTgt>
                                        </p:tgtEl>
                                        <p:attrNameLst>
                                          <p:attrName>style.visibility</p:attrName>
                                        </p:attrNameLst>
                                      </p:cBhvr>
                                      <p:to>
                                        <p:strVal val="visible"/>
                                      </p:to>
                                    </p:set>
                                    <p:anim calcmode="lin" valueType="num">
                                      <p:cBhvr additive="base">
                                        <p:cTn id="6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 calcmode="lin" valueType="num">
                                      <p:cBhvr additive="base">
                                        <p:cTn id="7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5" end="5"/>
                                            </p:txEl>
                                          </p:spTgt>
                                        </p:tgtEl>
                                        <p:attrNameLst>
                                          <p:attrName>style.visibility</p:attrName>
                                        </p:attrNameLst>
                                      </p:cBhvr>
                                      <p:to>
                                        <p:strVal val="visible"/>
                                      </p:to>
                                    </p:set>
                                    <p:anim calcmode="lin" valueType="num">
                                      <p:cBhvr additive="base">
                                        <p:cTn id="7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6" end="6"/>
                                            </p:txEl>
                                          </p:spTgt>
                                        </p:tgtEl>
                                        <p:attrNameLst>
                                          <p:attrName>style.visibility</p:attrName>
                                        </p:attrNameLst>
                                      </p:cBhvr>
                                      <p:to>
                                        <p:strVal val="visible"/>
                                      </p:to>
                                    </p:set>
                                    <p:anim calcmode="lin" valueType="num">
                                      <p:cBhvr additive="base">
                                        <p:cTn id="8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7" end="7"/>
                                            </p:txEl>
                                          </p:spTgt>
                                        </p:tgtEl>
                                        <p:attrNameLst>
                                          <p:attrName>style.visibility</p:attrName>
                                        </p:attrNameLst>
                                      </p:cBhvr>
                                      <p:to>
                                        <p:strVal val="visible"/>
                                      </p:to>
                                    </p:set>
                                    <p:anim calcmode="lin" valueType="num">
                                      <p:cBhvr additive="base">
                                        <p:cTn id="9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
                                            <p:txEl>
                                              <p:pRg st="8" end="8"/>
                                            </p:txEl>
                                          </p:spTgt>
                                        </p:tgtEl>
                                        <p:attrNameLst>
                                          <p:attrName>style.visibility</p:attrName>
                                        </p:attrNameLst>
                                      </p:cBhvr>
                                      <p:to>
                                        <p:strVal val="visible"/>
                                      </p:to>
                                    </p:set>
                                    <p:anim calcmode="lin" valueType="num">
                                      <p:cBhvr additive="base">
                                        <p:cTn id="9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4">
                                            <p:txEl>
                                              <p:pRg st="9" end="9"/>
                                            </p:txEl>
                                          </p:spTgt>
                                        </p:tgtEl>
                                        <p:attrNameLst>
                                          <p:attrName>style.visibility</p:attrName>
                                        </p:attrNameLst>
                                      </p:cBhvr>
                                      <p:to>
                                        <p:strVal val="visible"/>
                                      </p:to>
                                    </p:set>
                                    <p:anim calcmode="lin" valueType="num">
                                      <p:cBhvr additive="base">
                                        <p:cTn id="10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
                                            <p:txEl>
                                              <p:pRg st="10" end="10"/>
                                            </p:txEl>
                                          </p:spTgt>
                                        </p:tgtEl>
                                        <p:attrNameLst>
                                          <p:attrName>style.visibility</p:attrName>
                                        </p:attrNameLst>
                                      </p:cBhvr>
                                      <p:to>
                                        <p:strVal val="visible"/>
                                      </p:to>
                                    </p:set>
                                    <p:anim calcmode="lin" valueType="num">
                                      <p:cBhvr additive="base">
                                        <p:cTn id="10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
                                            <p:txEl>
                                              <p:pRg st="11" end="11"/>
                                            </p:txEl>
                                          </p:spTgt>
                                        </p:tgtEl>
                                        <p:attrNameLst>
                                          <p:attrName>style.visibility</p:attrName>
                                        </p:attrNameLst>
                                      </p:cBhvr>
                                      <p:to>
                                        <p:strVal val="visible"/>
                                      </p:to>
                                    </p:set>
                                    <p:anim calcmode="lin" valueType="num">
                                      <p:cBhvr additive="base">
                                        <p:cTn id="11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4">
                                            <p:txEl>
                                              <p:pRg st="12" end="12"/>
                                            </p:txEl>
                                          </p:spTgt>
                                        </p:tgtEl>
                                        <p:attrNameLst>
                                          <p:attrName>style.visibility</p:attrName>
                                        </p:attrNameLst>
                                      </p:cBhvr>
                                      <p:to>
                                        <p:strVal val="visible"/>
                                      </p:to>
                                    </p:set>
                                    <p:anim calcmode="lin" valueType="num">
                                      <p:cBhvr additive="base">
                                        <p:cTn id="11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
                                            <p:txEl>
                                              <p:pRg st="13" end="13"/>
                                            </p:txEl>
                                          </p:spTgt>
                                        </p:tgtEl>
                                        <p:attrNameLst>
                                          <p:attrName>style.visibility</p:attrName>
                                        </p:attrNameLst>
                                      </p:cBhvr>
                                      <p:to>
                                        <p:strVal val="visible"/>
                                      </p:to>
                                    </p:set>
                                    <p:anim calcmode="lin" valueType="num">
                                      <p:cBhvr additive="base">
                                        <p:cTn id="123"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中序遍历的非递归算法</a:t>
            </a:r>
          </a:p>
        </p:txBody>
      </p:sp>
      <p:sp>
        <p:nvSpPr>
          <p:cNvPr id="3" name="内容占位符 2"/>
          <p:cNvSpPr>
            <a:spLocks noGrp="1"/>
          </p:cNvSpPr>
          <p:nvPr>
            <p:ph sz="quarter" idx="11"/>
          </p:nvPr>
        </p:nvSpPr>
        <p:spPr>
          <a:xfrm>
            <a:off x="179512" y="844361"/>
            <a:ext cx="4628267" cy="3507876"/>
          </a:xfrm>
        </p:spPr>
        <p:txBody>
          <a:bodyPr/>
          <a:lstStyle/>
          <a:p>
            <a:pPr algn="just">
              <a:lnSpc>
                <a:spcPts val="3000"/>
              </a:lnSpc>
              <a:spcBef>
                <a:spcPts val="0"/>
              </a:spcBef>
            </a:pPr>
            <a:r>
              <a:rPr lang="zh-CN" altLang="zh-CN" sz="1800" dirty="0">
                <a:latin typeface="隶书" panose="02010509060101010101" pitchFamily="49" charset="-122"/>
                <a:ea typeface="隶书" panose="02010509060101010101" pitchFamily="49" charset="-122"/>
              </a:rPr>
              <a:t>中序遍历的算法流程如下：</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）用工作指针</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指向当前需处理的结点，</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入栈；</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）扫描该结点的左子树上的所有结点并将它们一一进栈；</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）当该结点无左孩子时表示栈顶结点无左子树，栈顶结点退栈，访问该结点，并将</a:t>
            </a:r>
            <a:r>
              <a:rPr lang="en-US" altLang="zh-CN" sz="1800" dirty="0">
                <a:latin typeface="隶书" panose="02010509060101010101" pitchFamily="49" charset="-122"/>
                <a:ea typeface="隶书" panose="02010509060101010101" pitchFamily="49" charset="-122"/>
              </a:rPr>
              <a:t>p</a:t>
            </a:r>
            <a:r>
              <a:rPr lang="zh-CN" altLang="zh-CN" sz="1800" dirty="0">
                <a:latin typeface="隶书" panose="02010509060101010101" pitchFamily="49" charset="-122"/>
                <a:ea typeface="隶书" panose="02010509060101010101" pitchFamily="49" charset="-122"/>
              </a:rPr>
              <a:t>指向刚出栈结点的右孩子；</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）对右子树进行相同处理；</a:t>
            </a:r>
          </a:p>
          <a:p>
            <a:pPr algn="just">
              <a:lnSpc>
                <a:spcPts val="3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）重复上述过程，直到栈为空为止。</a:t>
            </a:r>
          </a:p>
          <a:p>
            <a:pPr marL="0" indent="0">
              <a:lnSpc>
                <a:spcPts val="3000"/>
              </a:lnSpc>
              <a:spcBef>
                <a:spcPts val="0"/>
              </a:spcBef>
              <a:buNone/>
            </a:pPr>
            <a:endParaRPr lang="zh-CN" altLang="en-US" sz="1800" dirty="0">
              <a:latin typeface="隶书" panose="02010509060101010101" pitchFamily="49" charset="-122"/>
              <a:ea typeface="隶书" panose="02010509060101010101" pitchFamily="49" charset="-122"/>
            </a:endParaRPr>
          </a:p>
        </p:txBody>
      </p:sp>
      <p:sp>
        <p:nvSpPr>
          <p:cNvPr id="4" name="文本框 3"/>
          <p:cNvSpPr txBox="1"/>
          <p:nvPr/>
        </p:nvSpPr>
        <p:spPr>
          <a:xfrm>
            <a:off x="5076056" y="843558"/>
            <a:ext cx="3888432" cy="4247317"/>
          </a:xfrm>
          <a:prstGeom prst="rect">
            <a:avLst/>
          </a:prstGeom>
          <a:solidFill>
            <a:schemeClr val="accent2">
              <a:lumMod val="40000"/>
              <a:lumOff val="60000"/>
            </a:schemeClr>
          </a:solidFill>
        </p:spPr>
        <p:txBody>
          <a:bodyPr wrap="square" rtlCol="0">
            <a:spAutoFit/>
          </a:bodyPr>
          <a:lstStyle/>
          <a:p>
            <a:r>
              <a:rPr lang="es-ES" altLang="zh-CN" dirty="0">
                <a:solidFill>
                  <a:srgbClr val="0070C0"/>
                </a:solidFill>
                <a:latin typeface="Times New Roman" panose="02020603050405020304" pitchFamily="18" charset="0"/>
                <a:cs typeface="Times New Roman" panose="02020603050405020304" pitchFamily="18" charset="0"/>
              </a:rPr>
              <a:t>void InTraverse(BitNode *t){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BitNode *p=t;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SqStack s;</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while(p||!s.EmptyStack())</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if(p){  //</a:t>
            </a:r>
            <a:r>
              <a:rPr lang="zh-CN" altLang="zh-CN" dirty="0">
                <a:solidFill>
                  <a:srgbClr val="0070C0"/>
                </a:solidFill>
                <a:latin typeface="Times New Roman" panose="02020603050405020304" pitchFamily="18" charset="0"/>
                <a:cs typeface="Times New Roman" panose="02020603050405020304" pitchFamily="18" charset="0"/>
              </a:rPr>
              <a:t>根指针入栈，遍历左子树</a:t>
            </a:r>
          </a:p>
          <a:p>
            <a:r>
              <a:rPr lang="es-ES" altLang="zh-CN" dirty="0">
                <a:solidFill>
                  <a:srgbClr val="0070C0"/>
                </a:solidFill>
                <a:latin typeface="Times New Roman" panose="02020603050405020304" pitchFamily="18" charset="0"/>
                <a:cs typeface="Times New Roman" panose="02020603050405020304" pitchFamily="18" charset="0"/>
              </a:rPr>
              <a:t>           s.Push(p);</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p=p-&gt;lchild;</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else{ </a:t>
            </a:r>
            <a:r>
              <a:rPr lang="es-ES" altLang="zh-CN" sz="1200" dirty="0">
                <a:solidFill>
                  <a:srgbClr val="0070C0"/>
                </a:solidFill>
                <a:latin typeface="Times New Roman" panose="02020603050405020304" pitchFamily="18" charset="0"/>
                <a:cs typeface="Times New Roman" panose="02020603050405020304" pitchFamily="18" charset="0"/>
              </a:rPr>
              <a:t>//</a:t>
            </a:r>
            <a:r>
              <a:rPr lang="zh-CN" altLang="zh-CN" sz="1200" dirty="0">
                <a:solidFill>
                  <a:srgbClr val="0070C0"/>
                </a:solidFill>
                <a:latin typeface="Times New Roman" panose="02020603050405020304" pitchFamily="18" charset="0"/>
                <a:cs typeface="Times New Roman" panose="02020603050405020304" pitchFamily="18" charset="0"/>
              </a:rPr>
              <a:t>根指针退栈，访问结点，遍历右子树</a:t>
            </a:r>
          </a:p>
          <a:p>
            <a:r>
              <a:rPr lang="es-ES" altLang="zh-CN" dirty="0">
                <a:solidFill>
                  <a:srgbClr val="0070C0"/>
                </a:solidFill>
                <a:latin typeface="Times New Roman" panose="02020603050405020304" pitchFamily="18" charset="0"/>
                <a:cs typeface="Times New Roman" panose="02020603050405020304" pitchFamily="18" charset="0"/>
              </a:rPr>
              <a:t>           s.Pop(p);</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cout&lt;&lt;p-&gt;data;   //</a:t>
            </a:r>
            <a:r>
              <a:rPr lang="zh-CN" altLang="zh-CN" dirty="0">
                <a:solidFill>
                  <a:srgbClr val="0070C0"/>
                </a:solidFill>
                <a:latin typeface="Times New Roman" panose="02020603050405020304" pitchFamily="18" charset="0"/>
                <a:cs typeface="Times New Roman" panose="02020603050405020304" pitchFamily="18" charset="0"/>
              </a:rPr>
              <a:t>访问结点</a:t>
            </a:r>
          </a:p>
          <a:p>
            <a:r>
              <a:rPr lang="es-ES" altLang="zh-CN" dirty="0">
                <a:solidFill>
                  <a:srgbClr val="0070C0"/>
                </a:solidFill>
                <a:latin typeface="Times New Roman" panose="02020603050405020304" pitchFamily="18" charset="0"/>
                <a:cs typeface="Times New Roman" panose="02020603050405020304" pitchFamily="18" charset="0"/>
              </a:rPr>
              <a:t>           p=p-&gt;rchild;</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endParaRPr lang="zh-CN" alt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7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anim calcmode="lin" valueType="num">
                                      <p:cBhvr additive="base">
                                        <p:cTn id="4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anim calcmode="lin" valueType="num">
                                      <p:cBhvr additive="base">
                                        <p:cTn id="5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2" end="2"/>
                                            </p:txEl>
                                          </p:spTgt>
                                        </p:tgtEl>
                                        <p:attrNameLst>
                                          <p:attrName>style.visibility</p:attrName>
                                        </p:attrNameLst>
                                      </p:cBhvr>
                                      <p:to>
                                        <p:strVal val="visible"/>
                                      </p:to>
                                    </p:set>
                                    <p:anim calcmode="lin" valueType="num">
                                      <p:cBhvr additive="base">
                                        <p:cTn id="6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3" end="3"/>
                                            </p:txEl>
                                          </p:spTgt>
                                        </p:tgtEl>
                                        <p:attrNameLst>
                                          <p:attrName>style.visibility</p:attrName>
                                        </p:attrNameLst>
                                      </p:cBhvr>
                                      <p:to>
                                        <p:strVal val="visible"/>
                                      </p:to>
                                    </p:set>
                                    <p:anim calcmode="lin" valueType="num">
                                      <p:cBhvr additive="base">
                                        <p:cTn id="6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 calcmode="lin" valueType="num">
                                      <p:cBhvr additive="base">
                                        <p:cTn id="7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5" end="5"/>
                                            </p:txEl>
                                          </p:spTgt>
                                        </p:tgtEl>
                                        <p:attrNameLst>
                                          <p:attrName>style.visibility</p:attrName>
                                        </p:attrNameLst>
                                      </p:cBhvr>
                                      <p:to>
                                        <p:strVal val="visible"/>
                                      </p:to>
                                    </p:set>
                                    <p:anim calcmode="lin" valueType="num">
                                      <p:cBhvr additive="base">
                                        <p:cTn id="7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6" end="6"/>
                                            </p:txEl>
                                          </p:spTgt>
                                        </p:tgtEl>
                                        <p:attrNameLst>
                                          <p:attrName>style.visibility</p:attrName>
                                        </p:attrNameLst>
                                      </p:cBhvr>
                                      <p:to>
                                        <p:strVal val="visible"/>
                                      </p:to>
                                    </p:set>
                                    <p:anim calcmode="lin" valueType="num">
                                      <p:cBhvr additive="base">
                                        <p:cTn id="8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
                                            <p:txEl>
                                              <p:pRg st="7" end="7"/>
                                            </p:txEl>
                                          </p:spTgt>
                                        </p:tgtEl>
                                        <p:attrNameLst>
                                          <p:attrName>style.visibility</p:attrName>
                                        </p:attrNameLst>
                                      </p:cBhvr>
                                      <p:to>
                                        <p:strVal val="visible"/>
                                      </p:to>
                                    </p:set>
                                    <p:anim calcmode="lin" valueType="num">
                                      <p:cBhvr additive="base">
                                        <p:cTn id="8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
                                            <p:txEl>
                                              <p:pRg st="8" end="8"/>
                                            </p:txEl>
                                          </p:spTgt>
                                        </p:tgtEl>
                                        <p:attrNameLst>
                                          <p:attrName>style.visibility</p:attrName>
                                        </p:attrNameLst>
                                      </p:cBhvr>
                                      <p:to>
                                        <p:strVal val="visible"/>
                                      </p:to>
                                    </p:set>
                                    <p:anim calcmode="lin" valueType="num">
                                      <p:cBhvr additive="base">
                                        <p:cTn id="9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4">
                                            <p:txEl>
                                              <p:pRg st="9" end="9"/>
                                            </p:txEl>
                                          </p:spTgt>
                                        </p:tgtEl>
                                        <p:attrNameLst>
                                          <p:attrName>style.visibility</p:attrName>
                                        </p:attrNameLst>
                                      </p:cBhvr>
                                      <p:to>
                                        <p:strVal val="visible"/>
                                      </p:to>
                                    </p:set>
                                    <p:anim calcmode="lin" valueType="num">
                                      <p:cBhvr additive="base">
                                        <p:cTn id="10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
                                            <p:txEl>
                                              <p:pRg st="10" end="10"/>
                                            </p:txEl>
                                          </p:spTgt>
                                        </p:tgtEl>
                                        <p:attrNameLst>
                                          <p:attrName>style.visibility</p:attrName>
                                        </p:attrNameLst>
                                      </p:cBhvr>
                                      <p:to>
                                        <p:strVal val="visible"/>
                                      </p:to>
                                    </p:set>
                                    <p:anim calcmode="lin" valueType="num">
                                      <p:cBhvr additive="base">
                                        <p:cTn id="10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
                                            <p:txEl>
                                              <p:pRg st="11" end="11"/>
                                            </p:txEl>
                                          </p:spTgt>
                                        </p:tgtEl>
                                        <p:attrNameLst>
                                          <p:attrName>style.visibility</p:attrName>
                                        </p:attrNameLst>
                                      </p:cBhvr>
                                      <p:to>
                                        <p:strVal val="visible"/>
                                      </p:to>
                                    </p:set>
                                    <p:anim calcmode="lin" valueType="num">
                                      <p:cBhvr additive="base">
                                        <p:cTn id="11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4">
                                            <p:txEl>
                                              <p:pRg st="12" end="12"/>
                                            </p:txEl>
                                          </p:spTgt>
                                        </p:tgtEl>
                                        <p:attrNameLst>
                                          <p:attrName>style.visibility</p:attrName>
                                        </p:attrNameLst>
                                      </p:cBhvr>
                                      <p:to>
                                        <p:strVal val="visible"/>
                                      </p:to>
                                    </p:set>
                                    <p:anim calcmode="lin" valueType="num">
                                      <p:cBhvr additive="base">
                                        <p:cTn id="11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
                                            <p:txEl>
                                              <p:pRg st="13" end="13"/>
                                            </p:txEl>
                                          </p:spTgt>
                                        </p:tgtEl>
                                        <p:attrNameLst>
                                          <p:attrName>style.visibility</p:attrName>
                                        </p:attrNameLst>
                                      </p:cBhvr>
                                      <p:to>
                                        <p:strVal val="visible"/>
                                      </p:to>
                                    </p:set>
                                    <p:anim calcmode="lin" valueType="num">
                                      <p:cBhvr additive="base">
                                        <p:cTn id="123"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后序遍历的非递归算法</a:t>
            </a:r>
          </a:p>
        </p:txBody>
      </p:sp>
      <p:sp>
        <p:nvSpPr>
          <p:cNvPr id="3" name="内容占位符 2"/>
          <p:cNvSpPr>
            <a:spLocks noGrp="1"/>
          </p:cNvSpPr>
          <p:nvPr>
            <p:ph sz="quarter" idx="11"/>
          </p:nvPr>
        </p:nvSpPr>
        <p:spPr>
          <a:xfrm>
            <a:off x="971600" y="843558"/>
            <a:ext cx="7137400" cy="3507876"/>
          </a:xfrm>
        </p:spPr>
        <p:txBody>
          <a:bodyPr/>
          <a:lstStyle/>
          <a:p>
            <a:pPr algn="just">
              <a:lnSpc>
                <a:spcPts val="3000"/>
              </a:lnSpc>
              <a:spcBef>
                <a:spcPts val="0"/>
              </a:spcBef>
            </a:pPr>
            <a:r>
              <a:rPr lang="zh-CN" altLang="en-US" sz="1800" dirty="0">
                <a:latin typeface="隶书" panose="02010509060101010101" pitchFamily="49" charset="-122"/>
                <a:ea typeface="隶书" panose="02010509060101010101" pitchFamily="49" charset="-122"/>
              </a:rPr>
              <a:t>后序遍历的算法流程如下</a:t>
            </a:r>
            <a:r>
              <a:rPr lang="en-US" altLang="zh-CN" sz="1800" dirty="0">
                <a:latin typeface="隶书" panose="02010509060101010101" pitchFamily="49" charset="-122"/>
                <a:ea typeface="隶书" panose="02010509060101010101" pitchFamily="49" charset="-122"/>
              </a:rPr>
              <a:t>: </a:t>
            </a:r>
          </a:p>
          <a:p>
            <a:pPr algn="just">
              <a:lnSpc>
                <a:spcPts val="3000"/>
              </a:lnSpc>
              <a:spcBef>
                <a:spcPts val="0"/>
              </a:spcBef>
            </a:pPr>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用工作指针 </a:t>
            </a:r>
            <a:r>
              <a:rPr lang="en-US" altLang="zh-CN" sz="1800" dirty="0">
                <a:latin typeface="隶书" panose="02010509060101010101" pitchFamily="49" charset="-122"/>
                <a:ea typeface="隶书" panose="02010509060101010101" pitchFamily="49" charset="-122"/>
              </a:rPr>
              <a:t>p </a:t>
            </a:r>
            <a:r>
              <a:rPr lang="zh-CN" altLang="en-US" sz="1800" dirty="0">
                <a:latin typeface="隶书" panose="02010509060101010101" pitchFamily="49" charset="-122"/>
                <a:ea typeface="隶书" panose="02010509060101010101" pitchFamily="49" charset="-122"/>
              </a:rPr>
              <a:t>指向当前需处理的结点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并置标志位 </a:t>
            </a:r>
            <a:r>
              <a:rPr lang="en-US" altLang="zh-CN" sz="1800" dirty="0">
                <a:latin typeface="隶书" panose="02010509060101010101" pitchFamily="49" charset="-122"/>
                <a:ea typeface="隶书" panose="02010509060101010101" pitchFamily="49" charset="-122"/>
              </a:rPr>
              <a:t>flag = 0 (</a:t>
            </a:r>
            <a:r>
              <a:rPr lang="zh-CN" altLang="en-US" sz="1800" dirty="0">
                <a:latin typeface="隶书" panose="02010509060101010101" pitchFamily="49" charset="-122"/>
                <a:ea typeface="隶书" panose="02010509060101010101" pitchFamily="49" charset="-122"/>
              </a:rPr>
              <a:t>表示第一次入栈</a:t>
            </a:r>
            <a:r>
              <a:rPr lang="en-US" altLang="zh-CN" sz="1800" dirty="0">
                <a:latin typeface="隶书" panose="02010509060101010101" pitchFamily="49" charset="-122"/>
                <a:ea typeface="隶书" panose="02010509060101010101" pitchFamily="49" charset="-122"/>
              </a:rPr>
              <a:t>), p </a:t>
            </a:r>
            <a:r>
              <a:rPr lang="zh-CN" altLang="en-US" sz="1800" dirty="0">
                <a:latin typeface="隶书" panose="02010509060101010101" pitchFamily="49" charset="-122"/>
                <a:ea typeface="隶书" panose="02010509060101010101" pitchFamily="49" charset="-122"/>
              </a:rPr>
              <a:t>入栈</a:t>
            </a:r>
            <a:r>
              <a:rPr lang="en-US" altLang="zh-CN" sz="1800" dirty="0">
                <a:latin typeface="隶书" panose="02010509060101010101" pitchFamily="49" charset="-122"/>
                <a:ea typeface="隶书" panose="02010509060101010101" pitchFamily="49" charset="-122"/>
              </a:rPr>
              <a:t>; </a:t>
            </a:r>
          </a:p>
          <a:p>
            <a:pPr algn="just">
              <a:lnSpc>
                <a:spcPts val="3000"/>
              </a:lnSpc>
              <a:spcBef>
                <a:spcPts val="0"/>
              </a:spcBef>
            </a:pPr>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扫描该结点左子树上的所有结点并将它们一一进栈</a:t>
            </a:r>
            <a:r>
              <a:rPr lang="en-US" altLang="zh-CN" sz="1800" dirty="0">
                <a:latin typeface="隶书" panose="02010509060101010101" pitchFamily="49" charset="-122"/>
                <a:ea typeface="隶书" panose="02010509060101010101" pitchFamily="49" charset="-122"/>
              </a:rPr>
              <a:t>; </a:t>
            </a:r>
          </a:p>
          <a:p>
            <a:pPr algn="just">
              <a:lnSpc>
                <a:spcPts val="3000"/>
              </a:lnSpc>
              <a:spcBef>
                <a:spcPts val="0"/>
              </a:spcBef>
            </a:pPr>
            <a:r>
              <a:rPr lang="en-US" altLang="zh-CN" sz="1800" dirty="0">
                <a:latin typeface="隶书" panose="02010509060101010101" pitchFamily="49" charset="-122"/>
                <a:ea typeface="隶书" panose="02010509060101010101" pitchFamily="49" charset="-122"/>
              </a:rPr>
              <a:t>(3)</a:t>
            </a:r>
            <a:r>
              <a:rPr lang="zh-CN" altLang="en-US" sz="1800" dirty="0">
                <a:latin typeface="隶书" panose="02010509060101010101" pitchFamily="49" charset="-122"/>
                <a:ea typeface="隶书" panose="02010509060101010101" pitchFamily="49" charset="-122"/>
              </a:rPr>
              <a:t>当该结点无左孩子时表示栈顶结点无左子树</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则该结点出栈</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并判断标志位的值</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若 </a:t>
            </a:r>
            <a:r>
              <a:rPr lang="en-US" altLang="zh-CN" sz="1800" dirty="0">
                <a:latin typeface="隶书" panose="02010509060101010101" pitchFamily="49" charset="-122"/>
                <a:ea typeface="隶书" panose="02010509060101010101" pitchFamily="49" charset="-122"/>
              </a:rPr>
              <a:t>flag = 0, </a:t>
            </a:r>
            <a:r>
              <a:rPr lang="zh-CN" altLang="en-US" sz="1800" dirty="0">
                <a:latin typeface="隶书" panose="02010509060101010101" pitchFamily="49" charset="-122"/>
                <a:ea typeface="隶书" panose="02010509060101010101" pitchFamily="49" charset="-122"/>
              </a:rPr>
              <a:t>则置 </a:t>
            </a:r>
            <a:r>
              <a:rPr lang="en-US" altLang="zh-CN" sz="1800" dirty="0">
                <a:latin typeface="隶书" panose="02010509060101010101" pitchFamily="49" charset="-122"/>
                <a:ea typeface="隶书" panose="02010509060101010101" pitchFamily="49" charset="-122"/>
              </a:rPr>
              <a:t>flag = 1(</a:t>
            </a:r>
            <a:r>
              <a:rPr lang="zh-CN" altLang="en-US" sz="1800" dirty="0">
                <a:latin typeface="隶书" panose="02010509060101010101" pitchFamily="49" charset="-122"/>
                <a:ea typeface="隶书" panose="02010509060101010101" pitchFamily="49" charset="-122"/>
              </a:rPr>
              <a:t>表示该结点第二次入栈</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该结点入栈</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并将 </a:t>
            </a:r>
            <a:r>
              <a:rPr lang="en-US" altLang="zh-CN" sz="1800" dirty="0">
                <a:latin typeface="隶书" panose="02010509060101010101" pitchFamily="49" charset="-122"/>
                <a:ea typeface="隶书" panose="02010509060101010101" pitchFamily="49" charset="-122"/>
              </a:rPr>
              <a:t>p </a:t>
            </a:r>
            <a:r>
              <a:rPr lang="zh-CN" altLang="en-US" sz="1800" dirty="0">
                <a:latin typeface="隶书" panose="02010509060101010101" pitchFamily="49" charset="-122"/>
                <a:ea typeface="隶书" panose="02010509060101010101" pitchFamily="49" charset="-122"/>
              </a:rPr>
              <a:t>指向刚出栈结点的 右孩子</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若 </a:t>
            </a:r>
            <a:r>
              <a:rPr lang="en-US" altLang="zh-CN" sz="1800" dirty="0">
                <a:latin typeface="隶书" panose="02010509060101010101" pitchFamily="49" charset="-122"/>
                <a:ea typeface="隶书" panose="02010509060101010101" pitchFamily="49" charset="-122"/>
              </a:rPr>
              <a:t>flag = 1, </a:t>
            </a:r>
            <a:r>
              <a:rPr lang="zh-CN" altLang="en-US" sz="1800" dirty="0">
                <a:latin typeface="隶书" panose="02010509060101010101" pitchFamily="49" charset="-122"/>
                <a:ea typeface="隶书" panose="02010509060101010101" pitchFamily="49" charset="-122"/>
              </a:rPr>
              <a:t>则访问该结点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置 </a:t>
            </a:r>
            <a:r>
              <a:rPr lang="en-US" altLang="zh-CN" sz="1800" dirty="0">
                <a:latin typeface="隶书" panose="02010509060101010101" pitchFamily="49" charset="-122"/>
                <a:ea typeface="隶书" panose="02010509060101010101" pitchFamily="49" charset="-122"/>
              </a:rPr>
              <a:t>p =NULL; </a:t>
            </a:r>
          </a:p>
          <a:p>
            <a:pPr algn="just">
              <a:lnSpc>
                <a:spcPts val="3000"/>
              </a:lnSpc>
              <a:spcBef>
                <a:spcPts val="0"/>
              </a:spcBef>
            </a:pPr>
            <a:r>
              <a:rPr lang="en-US" altLang="zh-CN" sz="1800" dirty="0">
                <a:latin typeface="隶书" panose="02010509060101010101" pitchFamily="49" charset="-122"/>
                <a:ea typeface="隶书" panose="02010509060101010101" pitchFamily="49" charset="-122"/>
              </a:rPr>
              <a:t>(4)</a:t>
            </a:r>
            <a:r>
              <a:rPr lang="zh-CN" altLang="en-US" sz="1800" dirty="0">
                <a:latin typeface="隶书" panose="02010509060101010101" pitchFamily="49" charset="-122"/>
                <a:ea typeface="隶书" panose="02010509060101010101" pitchFamily="49" charset="-122"/>
              </a:rPr>
              <a:t>对右子树进行相同处理</a:t>
            </a:r>
            <a:r>
              <a:rPr lang="en-US" altLang="zh-CN" sz="1800" dirty="0">
                <a:latin typeface="隶书" panose="02010509060101010101" pitchFamily="49" charset="-122"/>
                <a:ea typeface="隶书" panose="02010509060101010101" pitchFamily="49" charset="-122"/>
              </a:rPr>
              <a:t>; </a:t>
            </a:r>
          </a:p>
          <a:p>
            <a:pPr algn="just">
              <a:lnSpc>
                <a:spcPts val="3000"/>
              </a:lnSpc>
              <a:spcBef>
                <a:spcPts val="0"/>
              </a:spcBef>
            </a:pPr>
            <a:r>
              <a:rPr lang="en-US" altLang="zh-CN" sz="1800" dirty="0">
                <a:latin typeface="隶书" panose="02010509060101010101" pitchFamily="49" charset="-122"/>
                <a:ea typeface="隶书" panose="02010509060101010101" pitchFamily="49" charset="-122"/>
              </a:rPr>
              <a:t>(5)</a:t>
            </a:r>
            <a:r>
              <a:rPr lang="zh-CN" altLang="en-US" sz="1800" dirty="0">
                <a:latin typeface="隶书" panose="02010509060101010101" pitchFamily="49" charset="-122"/>
                <a:ea typeface="隶书" panose="02010509060101010101" pitchFamily="49" charset="-122"/>
              </a:rPr>
              <a:t>重复上述过程</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直到栈为空为止。</a:t>
            </a:r>
          </a:p>
        </p:txBody>
      </p:sp>
    </p:spTree>
    <p:extLst>
      <p:ext uri="{BB962C8B-B14F-4D97-AF65-F5344CB8AC3E}">
        <p14:creationId xmlns:p14="http://schemas.microsoft.com/office/powerpoint/2010/main" val="42092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后序遍历的非递归算法</a:t>
            </a:r>
          </a:p>
        </p:txBody>
      </p:sp>
      <p:sp>
        <p:nvSpPr>
          <p:cNvPr id="3" name="内容占位符 2"/>
          <p:cNvSpPr>
            <a:spLocks noGrp="1"/>
          </p:cNvSpPr>
          <p:nvPr>
            <p:ph sz="quarter" idx="11"/>
          </p:nvPr>
        </p:nvSpPr>
        <p:spPr>
          <a:xfrm>
            <a:off x="107504" y="987574"/>
            <a:ext cx="3816424" cy="3507876"/>
          </a:xfrm>
        </p:spPr>
        <p:txBody>
          <a:bodyPr/>
          <a:lstStyle/>
          <a:p>
            <a:pPr>
              <a:lnSpc>
                <a:spcPts val="3000"/>
              </a:lnSpc>
              <a:spcBef>
                <a:spcPts val="0"/>
              </a:spcBef>
            </a:pPr>
            <a:r>
              <a:rPr lang="zh-CN" altLang="zh-CN" sz="1800" dirty="0">
                <a:latin typeface="Times New Roman" panose="02020603050405020304" pitchFamily="18" charset="0"/>
                <a:cs typeface="Times New Roman" panose="02020603050405020304" pitchFamily="18" charset="0"/>
              </a:rPr>
              <a:t>顺序栈中元素类型改为</a:t>
            </a:r>
            <a:r>
              <a:rPr lang="en-US" altLang="zh-CN" sz="1800" dirty="0" err="1">
                <a:latin typeface="Times New Roman" panose="02020603050405020304" pitchFamily="18" charset="0"/>
                <a:cs typeface="Times New Roman" panose="02020603050405020304" pitchFamily="18" charset="0"/>
              </a:rPr>
              <a:t>BitNodeFlag</a:t>
            </a:r>
            <a:endParaRPr lang="en-US" altLang="zh-CN" sz="1800" dirty="0">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err="1">
                <a:latin typeface="Times New Roman" panose="02020603050405020304" pitchFamily="18" charset="0"/>
                <a:cs typeface="Times New Roman" panose="02020603050405020304" pitchFamily="18" charset="0"/>
              </a:rPr>
              <a:t>typedef</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struct</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BitNode</a:t>
            </a:r>
            <a:r>
              <a:rPr lang="en-US" altLang="zh-CN" sz="1800" dirty="0">
                <a:latin typeface="Times New Roman" panose="02020603050405020304" pitchFamily="18" charset="0"/>
                <a:cs typeface="Times New Roman" panose="02020603050405020304" pitchFamily="18" charset="0"/>
              </a:rPr>
              <a:t> *pointer;</a:t>
            </a:r>
            <a:endParaRPr lang="zh-CN" altLang="zh-CN" sz="1800" dirty="0">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flag;</a:t>
            </a:r>
            <a:endParaRPr lang="zh-CN" altLang="zh-CN" sz="1800" dirty="0">
              <a:latin typeface="Times New Roman" panose="02020603050405020304" pitchFamily="18" charset="0"/>
              <a:cs typeface="Times New Roman" panose="02020603050405020304" pitchFamily="18" charset="0"/>
            </a:endParaRPr>
          </a:p>
          <a:p>
            <a:pPr>
              <a:lnSpc>
                <a:spcPts val="3000"/>
              </a:lnSpc>
              <a:spcBef>
                <a:spcPts val="0"/>
              </a:spcBef>
            </a:pP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BitNodeFlag</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2039416" y="674385"/>
            <a:ext cx="3672408" cy="4221669"/>
          </a:xfrm>
          <a:prstGeom prst="rect">
            <a:avLst/>
          </a:prstGeom>
          <a:solidFill>
            <a:schemeClr val="accent2">
              <a:lumMod val="40000"/>
              <a:lumOff val="60000"/>
            </a:schemeClr>
          </a:solidFill>
        </p:spPr>
        <p:txBody>
          <a:bodyPr wrap="square" rtlCol="0">
            <a:spAutoFit/>
          </a:bodyPr>
          <a:lstStyle/>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void PostTraverse(BitNode *t){</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BitNodeFlag bf;</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BitNode</a:t>
            </a:r>
            <a:r>
              <a:rPr lang="en-US" altLang="zh-CN" dirty="0">
                <a:solidFill>
                  <a:srgbClr val="0070C0"/>
                </a:solidFill>
                <a:latin typeface="Times New Roman" panose="02020603050405020304" pitchFamily="18" charset="0"/>
                <a:cs typeface="Times New Roman" panose="02020603050405020304" pitchFamily="18" charset="0"/>
              </a:rPr>
              <a:t> *p=t;</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SqStack s;</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while(p||!s.EmptyStack())</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if(p){ </a:t>
            </a:r>
            <a:r>
              <a:rPr lang="es-ES" altLang="zh-CN" sz="1600" dirty="0">
                <a:solidFill>
                  <a:srgbClr val="0070C0"/>
                </a:solidFill>
                <a:latin typeface="Times New Roman" panose="02020603050405020304" pitchFamily="18" charset="0"/>
                <a:cs typeface="Times New Roman" panose="02020603050405020304" pitchFamily="18" charset="0"/>
              </a:rPr>
              <a:t>//</a:t>
            </a:r>
            <a:r>
              <a:rPr lang="zh-CN" altLang="zh-CN" sz="1600" dirty="0">
                <a:solidFill>
                  <a:srgbClr val="0070C0"/>
                </a:solidFill>
                <a:latin typeface="Times New Roman" panose="02020603050405020304" pitchFamily="18" charset="0"/>
                <a:cs typeface="Times New Roman" panose="02020603050405020304" pitchFamily="18" charset="0"/>
              </a:rPr>
              <a:t>根指针入栈，遍历左子树</a:t>
            </a: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bf.pointer=p;</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bf.flag=0;</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s.Push(bf);</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p=p-&gt;lchild;</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r>
              <a:rPr lang="es-ES" altLang="zh-CN" dirty="0">
                <a:solidFill>
                  <a:srgbClr val="0070C0"/>
                </a:solidFill>
                <a:latin typeface="Times New Roman" panose="02020603050405020304" pitchFamily="18" charset="0"/>
                <a:cs typeface="Times New Roman" panose="02020603050405020304" pitchFamily="18" charset="0"/>
              </a:rPr>
              <a:t>       }</a:t>
            </a:r>
          </a:p>
          <a:p>
            <a:pPr>
              <a:lnSpc>
                <a:spcPts val="2300"/>
              </a:lnSpc>
              <a:spcBef>
                <a:spcPts val="0"/>
              </a:spcBef>
            </a:pPr>
            <a:endParaRPr lang="es-ES"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300"/>
              </a:lnSpc>
              <a:spcBef>
                <a:spcPts val="0"/>
              </a:spcBef>
            </a:pP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5706924" y="494791"/>
            <a:ext cx="3329572" cy="4401205"/>
          </a:xfrm>
          <a:prstGeom prst="rect">
            <a:avLst/>
          </a:prstGeom>
          <a:solidFill>
            <a:srgbClr val="FFC000"/>
          </a:solidFill>
        </p:spPr>
        <p:txBody>
          <a:bodyPr wrap="square" rtlCol="0">
            <a:spAutoFit/>
          </a:bodyPr>
          <a:lstStyle/>
          <a:p>
            <a:pPr>
              <a:lnSpc>
                <a:spcPts val="2400"/>
              </a:lnSpc>
            </a:pPr>
            <a:r>
              <a:rPr lang="es-ES" altLang="zh-CN" dirty="0"/>
              <a:t>  else{</a:t>
            </a:r>
            <a:r>
              <a:rPr lang="es-ES" altLang="zh-CN" sz="1200" dirty="0"/>
              <a:t>//</a:t>
            </a:r>
            <a:r>
              <a:rPr lang="zh-CN" altLang="zh-CN" sz="1200" dirty="0"/>
              <a:t>根指针退栈，遍历右子树</a:t>
            </a:r>
          </a:p>
          <a:p>
            <a:pPr>
              <a:lnSpc>
                <a:spcPts val="2400"/>
              </a:lnSpc>
            </a:pPr>
            <a:r>
              <a:rPr lang="es-ES" altLang="zh-CN" dirty="0"/>
              <a:t>       s.Pop(bf);</a:t>
            </a:r>
            <a:endParaRPr lang="zh-CN" altLang="zh-CN" dirty="0"/>
          </a:p>
          <a:p>
            <a:pPr>
              <a:lnSpc>
                <a:spcPts val="2400"/>
              </a:lnSpc>
            </a:pPr>
            <a:r>
              <a:rPr lang="es-ES" altLang="zh-CN" dirty="0"/>
              <a:t>       if(bf.flag==0){  </a:t>
            </a:r>
          </a:p>
          <a:p>
            <a:pPr>
              <a:lnSpc>
                <a:spcPts val="2400"/>
              </a:lnSpc>
            </a:pPr>
            <a:r>
              <a:rPr lang="es-ES" altLang="zh-CN" dirty="0"/>
              <a:t>    </a:t>
            </a:r>
            <a:r>
              <a:rPr lang="es-ES" altLang="zh-CN" sz="1400" dirty="0"/>
              <a:t>//</a:t>
            </a:r>
            <a:r>
              <a:rPr lang="zh-CN" altLang="zh-CN" sz="1400" dirty="0"/>
              <a:t>右子树未处理，</a:t>
            </a:r>
            <a:r>
              <a:rPr lang="es-ES" altLang="zh-CN" sz="1400" dirty="0"/>
              <a:t>p</a:t>
            </a:r>
            <a:r>
              <a:rPr lang="zh-CN" altLang="zh-CN" sz="1400" dirty="0"/>
              <a:t>再次入栈</a:t>
            </a:r>
          </a:p>
          <a:p>
            <a:pPr>
              <a:lnSpc>
                <a:spcPts val="2400"/>
              </a:lnSpc>
            </a:pPr>
            <a:r>
              <a:rPr lang="es-ES" altLang="zh-CN" dirty="0"/>
              <a:t>          bf.flag=1;</a:t>
            </a:r>
            <a:endParaRPr lang="zh-CN" altLang="zh-CN" dirty="0"/>
          </a:p>
          <a:p>
            <a:pPr>
              <a:lnSpc>
                <a:spcPts val="2400"/>
              </a:lnSpc>
            </a:pPr>
            <a:r>
              <a:rPr lang="es-ES" altLang="zh-CN" dirty="0"/>
              <a:t>          s.Push(bf);</a:t>
            </a:r>
            <a:endParaRPr lang="zh-CN" altLang="zh-CN" dirty="0"/>
          </a:p>
          <a:p>
            <a:pPr>
              <a:lnSpc>
                <a:spcPts val="2400"/>
              </a:lnSpc>
            </a:pPr>
            <a:r>
              <a:rPr lang="es-ES" altLang="zh-CN" dirty="0"/>
              <a:t>          p=p-&gt;rchild;</a:t>
            </a:r>
            <a:endParaRPr lang="zh-CN" altLang="zh-CN" dirty="0"/>
          </a:p>
          <a:p>
            <a:pPr>
              <a:lnSpc>
                <a:spcPts val="2400"/>
              </a:lnSpc>
            </a:pPr>
            <a:r>
              <a:rPr lang="es-ES" altLang="zh-CN" dirty="0"/>
              <a:t>       }</a:t>
            </a:r>
            <a:endParaRPr lang="zh-CN" altLang="zh-CN" dirty="0"/>
          </a:p>
          <a:p>
            <a:pPr>
              <a:lnSpc>
                <a:spcPts val="2400"/>
              </a:lnSpc>
            </a:pPr>
            <a:r>
              <a:rPr lang="es-ES" altLang="zh-CN" dirty="0"/>
              <a:t>       else{ </a:t>
            </a:r>
            <a:r>
              <a:rPr lang="es-ES" altLang="zh-CN" sz="1400" dirty="0"/>
              <a:t>//</a:t>
            </a:r>
            <a:r>
              <a:rPr lang="zh-CN" altLang="zh-CN" sz="1400" dirty="0"/>
              <a:t>右子树已处理结束</a:t>
            </a:r>
            <a:r>
              <a:rPr lang="en-US" altLang="zh-CN" sz="1400" dirty="0"/>
              <a:t>,</a:t>
            </a:r>
            <a:r>
              <a:rPr lang="zh-CN" altLang="en-US" sz="1400" dirty="0"/>
              <a:t>访问根</a:t>
            </a:r>
            <a:endParaRPr lang="zh-CN" altLang="zh-CN" sz="1400" dirty="0"/>
          </a:p>
          <a:p>
            <a:pPr>
              <a:lnSpc>
                <a:spcPts val="2400"/>
              </a:lnSpc>
            </a:pPr>
            <a:r>
              <a:rPr lang="es-ES" altLang="zh-CN" dirty="0"/>
              <a:t>           cout&lt;&lt;bf.pointer-&gt;data; </a:t>
            </a:r>
          </a:p>
          <a:p>
            <a:pPr>
              <a:lnSpc>
                <a:spcPts val="2400"/>
              </a:lnSpc>
            </a:pPr>
            <a:r>
              <a:rPr lang="es-ES" altLang="zh-CN" dirty="0"/>
              <a:t>           p=NULL;</a:t>
            </a:r>
            <a:endParaRPr lang="zh-CN" altLang="zh-CN" dirty="0"/>
          </a:p>
          <a:p>
            <a:pPr>
              <a:lnSpc>
                <a:spcPts val="2400"/>
              </a:lnSpc>
            </a:pPr>
            <a:r>
              <a:rPr lang="es-ES" altLang="zh-CN" dirty="0"/>
              <a:t>         }</a:t>
            </a:r>
            <a:endParaRPr lang="zh-CN" altLang="zh-CN" dirty="0"/>
          </a:p>
          <a:p>
            <a:pPr>
              <a:lnSpc>
                <a:spcPts val="2400"/>
              </a:lnSpc>
            </a:pPr>
            <a:r>
              <a:rPr lang="es-ES" altLang="zh-CN" dirty="0"/>
              <a:t>   }</a:t>
            </a:r>
            <a:endParaRPr lang="en-US" altLang="zh-CN" dirty="0"/>
          </a:p>
          <a:p>
            <a:pPr>
              <a:lnSpc>
                <a:spcPts val="2400"/>
              </a:lnSpc>
            </a:pPr>
            <a:r>
              <a:rPr lang="es-ES" altLang="zh-CN" dirty="0"/>
              <a:t>} </a:t>
            </a:r>
            <a:endParaRPr lang="zh-CN" altLang="zh-CN" dirty="0"/>
          </a:p>
        </p:txBody>
      </p:sp>
    </p:spTree>
    <p:extLst>
      <p:ext uri="{BB962C8B-B14F-4D97-AF65-F5344CB8AC3E}">
        <p14:creationId xmlns:p14="http://schemas.microsoft.com/office/powerpoint/2010/main" val="222397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 calcmode="lin" valueType="num">
                                      <p:cBhvr additive="base">
                                        <p:cTn id="7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7" end="7"/>
                                            </p:txEl>
                                          </p:spTgt>
                                        </p:tgtEl>
                                        <p:attrNameLst>
                                          <p:attrName>style.visibility</p:attrName>
                                        </p:attrNameLst>
                                      </p:cBhvr>
                                      <p:to>
                                        <p:strVal val="visible"/>
                                      </p:to>
                                    </p:set>
                                    <p:anim calcmode="lin" valueType="num">
                                      <p:cBhvr additive="base">
                                        <p:cTn id="8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8" end="8"/>
                                            </p:txEl>
                                          </p:spTgt>
                                        </p:tgtEl>
                                        <p:attrNameLst>
                                          <p:attrName>style.visibility</p:attrName>
                                        </p:attrNameLst>
                                      </p:cBhvr>
                                      <p:to>
                                        <p:strVal val="visible"/>
                                      </p:to>
                                    </p:set>
                                    <p:anim calcmode="lin" valueType="num">
                                      <p:cBhvr additive="base">
                                        <p:cTn id="9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
                                            <p:txEl>
                                              <p:pRg st="9" end="9"/>
                                            </p:txEl>
                                          </p:spTgt>
                                        </p:tgtEl>
                                        <p:attrNameLst>
                                          <p:attrName>style.visibility</p:attrName>
                                        </p:attrNameLst>
                                      </p:cBhvr>
                                      <p:to>
                                        <p:strVal val="visible"/>
                                      </p:to>
                                    </p:set>
                                    <p:anim calcmode="lin" valueType="num">
                                      <p:cBhvr additive="base">
                                        <p:cTn id="9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
                                            <p:txEl>
                                              <p:pRg st="10" end="10"/>
                                            </p:txEl>
                                          </p:spTgt>
                                        </p:tgtEl>
                                        <p:attrNameLst>
                                          <p:attrName>style.visibility</p:attrName>
                                        </p:attrNameLst>
                                      </p:cBhvr>
                                      <p:to>
                                        <p:strVal val="visible"/>
                                      </p:to>
                                    </p:set>
                                    <p:anim calcmode="lin" valueType="num">
                                      <p:cBhvr additive="base">
                                        <p:cTn id="10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additive="base">
                                        <p:cTn id="107" dur="500" fill="hold"/>
                                        <p:tgtEl>
                                          <p:spTgt spid="5"/>
                                        </p:tgtEl>
                                        <p:attrNameLst>
                                          <p:attrName>ppt_x</p:attrName>
                                        </p:attrNameLst>
                                      </p:cBhvr>
                                      <p:tavLst>
                                        <p:tav tm="0">
                                          <p:val>
                                            <p:strVal val="#ppt_x"/>
                                          </p:val>
                                        </p:tav>
                                        <p:tav tm="100000">
                                          <p:val>
                                            <p:strVal val="#ppt_x"/>
                                          </p:val>
                                        </p:tav>
                                      </p:tavLst>
                                    </p:anim>
                                    <p:anim calcmode="lin" valueType="num">
                                      <p:cBhvr additive="base">
                                        <p:cTn id="10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5">
                                            <p:txEl>
                                              <p:pRg st="0" end="0"/>
                                            </p:txEl>
                                          </p:spTgt>
                                        </p:tgtEl>
                                        <p:attrNameLst>
                                          <p:attrName>style.visibility</p:attrName>
                                        </p:attrNameLst>
                                      </p:cBhvr>
                                      <p:to>
                                        <p:strVal val="visible"/>
                                      </p:to>
                                    </p:set>
                                    <p:anim calcmode="lin" valueType="num">
                                      <p:cBhvr additive="base">
                                        <p:cTn id="1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5">
                                            <p:txEl>
                                              <p:pRg st="1" end="1"/>
                                            </p:txEl>
                                          </p:spTgt>
                                        </p:tgtEl>
                                        <p:attrNameLst>
                                          <p:attrName>style.visibility</p:attrName>
                                        </p:attrNameLst>
                                      </p:cBhvr>
                                      <p:to>
                                        <p:strVal val="visible"/>
                                      </p:to>
                                    </p:set>
                                    <p:anim calcmode="lin" valueType="num">
                                      <p:cBhvr additive="base">
                                        <p:cTn id="1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5">
                                            <p:txEl>
                                              <p:pRg st="2" end="2"/>
                                            </p:txEl>
                                          </p:spTgt>
                                        </p:tgtEl>
                                        <p:attrNameLst>
                                          <p:attrName>style.visibility</p:attrName>
                                        </p:attrNameLst>
                                      </p:cBhvr>
                                      <p:to>
                                        <p:strVal val="visible"/>
                                      </p:to>
                                    </p:set>
                                    <p:anim calcmode="lin" valueType="num">
                                      <p:cBhvr additive="base">
                                        <p:cTn id="1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5">
                                            <p:txEl>
                                              <p:pRg st="3" end="3"/>
                                            </p:txEl>
                                          </p:spTgt>
                                        </p:tgtEl>
                                        <p:attrNameLst>
                                          <p:attrName>style.visibility</p:attrName>
                                        </p:attrNameLst>
                                      </p:cBhvr>
                                      <p:to>
                                        <p:strVal val="visible"/>
                                      </p:to>
                                    </p:set>
                                    <p:anim calcmode="lin" valueType="num">
                                      <p:cBhvr additive="base">
                                        <p:cTn id="1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5">
                                            <p:txEl>
                                              <p:pRg st="4" end="4"/>
                                            </p:txEl>
                                          </p:spTgt>
                                        </p:tgtEl>
                                        <p:attrNameLst>
                                          <p:attrName>style.visibility</p:attrName>
                                        </p:attrNameLst>
                                      </p:cBhvr>
                                      <p:to>
                                        <p:strVal val="visible"/>
                                      </p:to>
                                    </p:set>
                                    <p:anim calcmode="lin" valueType="num">
                                      <p:cBhvr additive="base">
                                        <p:cTn id="13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5">
                                            <p:txEl>
                                              <p:pRg st="5" end="5"/>
                                            </p:txEl>
                                          </p:spTgt>
                                        </p:tgtEl>
                                        <p:attrNameLst>
                                          <p:attrName>style.visibility</p:attrName>
                                        </p:attrNameLst>
                                      </p:cBhvr>
                                      <p:to>
                                        <p:strVal val="visible"/>
                                      </p:to>
                                    </p:set>
                                    <p:anim calcmode="lin" valueType="num">
                                      <p:cBhvr additive="base">
                                        <p:cTn id="14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5">
                                            <p:txEl>
                                              <p:pRg st="6" end="6"/>
                                            </p:txEl>
                                          </p:spTgt>
                                        </p:tgtEl>
                                        <p:attrNameLst>
                                          <p:attrName>style.visibility</p:attrName>
                                        </p:attrNameLst>
                                      </p:cBhvr>
                                      <p:to>
                                        <p:strVal val="visible"/>
                                      </p:to>
                                    </p:set>
                                    <p:anim calcmode="lin" valueType="num">
                                      <p:cBhvr additive="base">
                                        <p:cTn id="14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
                                            <p:txEl>
                                              <p:pRg st="7" end="7"/>
                                            </p:txEl>
                                          </p:spTgt>
                                        </p:tgtEl>
                                        <p:attrNameLst>
                                          <p:attrName>style.visibility</p:attrName>
                                        </p:attrNameLst>
                                      </p:cBhvr>
                                      <p:to>
                                        <p:strVal val="visible"/>
                                      </p:to>
                                    </p:set>
                                    <p:anim calcmode="lin" valueType="num">
                                      <p:cBhvr additive="base">
                                        <p:cTn id="15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5">
                                            <p:txEl>
                                              <p:pRg st="8" end="8"/>
                                            </p:txEl>
                                          </p:spTgt>
                                        </p:tgtEl>
                                        <p:attrNameLst>
                                          <p:attrName>style.visibility</p:attrName>
                                        </p:attrNameLst>
                                      </p:cBhvr>
                                      <p:to>
                                        <p:strVal val="visible"/>
                                      </p:to>
                                    </p:set>
                                    <p:anim calcmode="lin" valueType="num">
                                      <p:cBhvr additive="base">
                                        <p:cTn id="15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5">
                                            <p:txEl>
                                              <p:pRg st="9" end="9"/>
                                            </p:txEl>
                                          </p:spTgt>
                                        </p:tgtEl>
                                        <p:attrNameLst>
                                          <p:attrName>style.visibility</p:attrName>
                                        </p:attrNameLst>
                                      </p:cBhvr>
                                      <p:to>
                                        <p:strVal val="visible"/>
                                      </p:to>
                                    </p:set>
                                    <p:anim calcmode="lin" valueType="num">
                                      <p:cBhvr additive="base">
                                        <p:cTn id="16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5">
                                            <p:txEl>
                                              <p:pRg st="10" end="10"/>
                                            </p:txEl>
                                          </p:spTgt>
                                        </p:tgtEl>
                                        <p:attrNameLst>
                                          <p:attrName>style.visibility</p:attrName>
                                        </p:attrNameLst>
                                      </p:cBhvr>
                                      <p:to>
                                        <p:strVal val="visible"/>
                                      </p:to>
                                    </p:set>
                                    <p:anim calcmode="lin" valueType="num">
                                      <p:cBhvr additive="base">
                                        <p:cTn id="16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5">
                                            <p:txEl>
                                              <p:pRg st="11" end="11"/>
                                            </p:txEl>
                                          </p:spTgt>
                                        </p:tgtEl>
                                        <p:attrNameLst>
                                          <p:attrName>style.visibility</p:attrName>
                                        </p:attrNameLst>
                                      </p:cBhvr>
                                      <p:to>
                                        <p:strVal val="visible"/>
                                      </p:to>
                                    </p:set>
                                    <p:anim calcmode="lin" valueType="num">
                                      <p:cBhvr additive="base">
                                        <p:cTn id="173"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5">
                                            <p:txEl>
                                              <p:pRg st="12" end="12"/>
                                            </p:txEl>
                                          </p:spTgt>
                                        </p:tgtEl>
                                        <p:attrNameLst>
                                          <p:attrName>style.visibility</p:attrName>
                                        </p:attrNameLst>
                                      </p:cBhvr>
                                      <p:to>
                                        <p:strVal val="visible"/>
                                      </p:to>
                                    </p:set>
                                    <p:anim calcmode="lin" valueType="num">
                                      <p:cBhvr additive="base">
                                        <p:cTn id="17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5">
                                            <p:txEl>
                                              <p:pRg st="13" end="13"/>
                                            </p:txEl>
                                          </p:spTgt>
                                        </p:tgtEl>
                                        <p:attrNameLst>
                                          <p:attrName>style.visibility</p:attrName>
                                        </p:attrNameLst>
                                      </p:cBhvr>
                                      <p:to>
                                        <p:strVal val="visible"/>
                                      </p:to>
                                    </p:set>
                                    <p:anim calcmode="lin" valueType="num">
                                      <p:cBhvr additive="base">
                                        <p:cTn id="18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层次遍历算法</a:t>
            </a:r>
          </a:p>
        </p:txBody>
      </p:sp>
      <p:sp>
        <p:nvSpPr>
          <p:cNvPr id="3" name="内容占位符 2"/>
          <p:cNvSpPr>
            <a:spLocks noGrp="1"/>
          </p:cNvSpPr>
          <p:nvPr>
            <p:ph sz="quarter" idx="11"/>
          </p:nvPr>
        </p:nvSpPr>
        <p:spPr>
          <a:xfrm>
            <a:off x="107504" y="915566"/>
            <a:ext cx="4032447" cy="3507876"/>
          </a:xfrm>
        </p:spPr>
        <p:txBody>
          <a:bodyPr/>
          <a:lstStyle/>
          <a:p>
            <a:pPr algn="just"/>
            <a:r>
              <a:rPr lang="zh-CN" altLang="en-US" sz="1800" dirty="0"/>
              <a:t>层次遍历访问完某一层的结点后</a:t>
            </a:r>
            <a:r>
              <a:rPr lang="en-US" altLang="zh-CN" sz="1800" dirty="0"/>
              <a:t>,</a:t>
            </a:r>
            <a:r>
              <a:rPr lang="zh-CN" altLang="en-US" sz="1800" dirty="0"/>
              <a:t>再按照它们的访问次序对各结点的左、右子树顺序访问。 如此一层一层地访问</a:t>
            </a:r>
            <a:r>
              <a:rPr lang="en-US" altLang="zh-CN" sz="1800" dirty="0"/>
              <a:t>,</a:t>
            </a:r>
            <a:r>
              <a:rPr lang="zh-CN" altLang="en-US" sz="1800" dirty="0"/>
              <a:t>先访问的结点其左、右孩子也要先访问。层次遍历过程可以用队列来实现。</a:t>
            </a:r>
            <a:endParaRPr lang="en-US" altLang="zh-CN" sz="1800" dirty="0"/>
          </a:p>
          <a:p>
            <a:pPr algn="just"/>
            <a:r>
              <a:rPr lang="zh-CN" altLang="en-US" sz="1800" dirty="0"/>
              <a:t>利用第</a:t>
            </a:r>
            <a:r>
              <a:rPr lang="en-US" altLang="zh-CN" sz="1800" dirty="0"/>
              <a:t>3</a:t>
            </a:r>
            <a:r>
              <a:rPr lang="zh-CN" altLang="en-US" sz="1800" dirty="0"/>
              <a:t>章队列的定义</a:t>
            </a:r>
            <a:r>
              <a:rPr lang="en-US" altLang="zh-CN" sz="1800" dirty="0"/>
              <a:t>,</a:t>
            </a:r>
            <a:r>
              <a:rPr lang="zh-CN" altLang="en-US" sz="1800" dirty="0"/>
              <a:t>层次遍历非递归算法的 </a:t>
            </a:r>
            <a:r>
              <a:rPr lang="en-US" altLang="zh-CN" sz="1800" dirty="0"/>
              <a:t>C++</a:t>
            </a:r>
            <a:r>
              <a:rPr lang="zh-CN" altLang="en-US" sz="1800" dirty="0"/>
              <a:t>语言描述如下</a:t>
            </a:r>
            <a:r>
              <a:rPr lang="en-US" altLang="zh-CN" sz="1800" dirty="0"/>
              <a:t>:</a:t>
            </a:r>
            <a:endParaRPr lang="zh-CN" altLang="en-US" sz="1800" dirty="0"/>
          </a:p>
        </p:txBody>
      </p:sp>
      <p:sp>
        <p:nvSpPr>
          <p:cNvPr id="5" name="文本框 4"/>
          <p:cNvSpPr txBox="1"/>
          <p:nvPr/>
        </p:nvSpPr>
        <p:spPr>
          <a:xfrm>
            <a:off x="4572000" y="771550"/>
            <a:ext cx="4464496" cy="3970318"/>
          </a:xfrm>
          <a:prstGeom prst="rect">
            <a:avLst/>
          </a:prstGeom>
          <a:noFill/>
        </p:spPr>
        <p:txBody>
          <a:bodyPr wrap="squar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void Level</a:t>
            </a:r>
            <a:r>
              <a:rPr lang="es-ES" altLang="zh-CN" dirty="0">
                <a:solidFill>
                  <a:srgbClr val="0070C0"/>
                </a:solidFill>
                <a:latin typeface="Times New Roman" panose="02020603050405020304" pitchFamily="18" charset="0"/>
                <a:cs typeface="Times New Roman" panose="02020603050405020304" pitchFamily="18" charset="0"/>
              </a:rPr>
              <a:t>Traverse(BitNode *t){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BitNode *p=t;</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LinkQueue q;          //</a:t>
            </a:r>
            <a:r>
              <a:rPr lang="zh-CN" altLang="zh-CN" dirty="0">
                <a:solidFill>
                  <a:srgbClr val="0070C0"/>
                </a:solidFill>
                <a:latin typeface="Times New Roman" panose="02020603050405020304" pitchFamily="18" charset="0"/>
                <a:cs typeface="Times New Roman" panose="02020603050405020304" pitchFamily="18" charset="0"/>
              </a:rPr>
              <a:t>初始化建立空队列</a:t>
            </a:r>
          </a:p>
          <a:p>
            <a:r>
              <a:rPr lang="es-ES" altLang="zh-CN" dirty="0">
                <a:solidFill>
                  <a:srgbClr val="0070C0"/>
                </a:solidFill>
                <a:latin typeface="Times New Roman" panose="02020603050405020304" pitchFamily="18" charset="0"/>
                <a:cs typeface="Times New Roman" panose="02020603050405020304" pitchFamily="18" charset="0"/>
              </a:rPr>
              <a:t>   if(p)  q.Enqueue(p);           //</a:t>
            </a:r>
            <a:r>
              <a:rPr lang="zh-CN" altLang="zh-CN" dirty="0">
                <a:solidFill>
                  <a:srgbClr val="0070C0"/>
                </a:solidFill>
                <a:latin typeface="Times New Roman" panose="02020603050405020304" pitchFamily="18" charset="0"/>
                <a:cs typeface="Times New Roman" panose="02020603050405020304" pitchFamily="18" charset="0"/>
              </a:rPr>
              <a:t>根结点入队</a:t>
            </a:r>
          </a:p>
          <a:p>
            <a:r>
              <a:rPr lang="es-ES" altLang="zh-CN" dirty="0">
                <a:solidFill>
                  <a:srgbClr val="0070C0"/>
                </a:solidFill>
                <a:latin typeface="Times New Roman" panose="02020603050405020304" pitchFamily="18" charset="0"/>
                <a:cs typeface="Times New Roman" panose="02020603050405020304" pitchFamily="18" charset="0"/>
              </a:rPr>
              <a:t>   while(!q.EmptyQueue()){</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      q.DeQueue(p);                     //</a:t>
            </a:r>
            <a:r>
              <a:rPr lang="zh-CN" altLang="zh-CN" dirty="0">
                <a:solidFill>
                  <a:srgbClr val="0070C0"/>
                </a:solidFill>
                <a:latin typeface="Times New Roman" panose="02020603050405020304" pitchFamily="18" charset="0"/>
                <a:cs typeface="Times New Roman" panose="02020603050405020304" pitchFamily="18" charset="0"/>
              </a:rPr>
              <a:t>出队</a:t>
            </a:r>
          </a:p>
          <a:p>
            <a:r>
              <a:rPr lang="es-ES" altLang="zh-CN" dirty="0">
                <a:solidFill>
                  <a:srgbClr val="0070C0"/>
                </a:solidFill>
                <a:latin typeface="Times New Roman" panose="02020603050405020304" pitchFamily="18" charset="0"/>
                <a:cs typeface="Times New Roman" panose="02020603050405020304" pitchFamily="18" charset="0"/>
              </a:rPr>
              <a:t>      cout&lt;&lt;p-&gt;data;              //</a:t>
            </a:r>
            <a:r>
              <a:rPr lang="zh-CN" altLang="zh-CN" dirty="0">
                <a:solidFill>
                  <a:srgbClr val="0070C0"/>
                </a:solidFill>
                <a:latin typeface="Times New Roman" panose="02020603050405020304" pitchFamily="18" charset="0"/>
                <a:cs typeface="Times New Roman" panose="02020603050405020304" pitchFamily="18" charset="0"/>
              </a:rPr>
              <a:t>访问结点</a:t>
            </a:r>
          </a:p>
          <a:p>
            <a:r>
              <a:rPr lang="es-ES" altLang="zh-CN" dirty="0">
                <a:solidFill>
                  <a:srgbClr val="0070C0"/>
                </a:solidFill>
                <a:latin typeface="Times New Roman" panose="02020603050405020304" pitchFamily="18" charset="0"/>
                <a:cs typeface="Times New Roman" panose="02020603050405020304" pitchFamily="18" charset="0"/>
              </a:rPr>
              <a:t>      if(p-&gt;lchild) q.EnQueue(p-&gt;lchild);  </a:t>
            </a:r>
          </a:p>
          <a:p>
            <a:r>
              <a:rPr lang="es-ES" altLang="zh-CN" dirty="0">
                <a:solidFill>
                  <a:srgbClr val="0070C0"/>
                </a:solidFill>
                <a:latin typeface="Times New Roman" panose="02020603050405020304" pitchFamily="18" charset="0"/>
                <a:cs typeface="Times New Roman" panose="02020603050405020304" pitchFamily="18" charset="0"/>
              </a:rPr>
              <a:t>        //</a:t>
            </a:r>
            <a:r>
              <a:rPr lang="zh-CN" altLang="zh-CN" dirty="0">
                <a:solidFill>
                  <a:srgbClr val="0070C0"/>
                </a:solidFill>
                <a:latin typeface="Times New Roman" panose="02020603050405020304" pitchFamily="18" charset="0"/>
                <a:cs typeface="Times New Roman" panose="02020603050405020304" pitchFamily="18" charset="0"/>
              </a:rPr>
              <a:t>左子树根结点入队</a:t>
            </a:r>
          </a:p>
          <a:p>
            <a:r>
              <a:rPr lang="es-ES" altLang="zh-CN" dirty="0">
                <a:solidFill>
                  <a:srgbClr val="0070C0"/>
                </a:solidFill>
                <a:latin typeface="Times New Roman" panose="02020603050405020304" pitchFamily="18" charset="0"/>
                <a:cs typeface="Times New Roman" panose="02020603050405020304" pitchFamily="18" charset="0"/>
              </a:rPr>
              <a:t>      if(p-&gt;rchild) q.EnQueue(p-&gt;rchild);   </a:t>
            </a:r>
          </a:p>
          <a:p>
            <a:r>
              <a:rPr lang="es-ES" altLang="zh-CN" dirty="0">
                <a:solidFill>
                  <a:srgbClr val="0070C0"/>
                </a:solidFill>
                <a:latin typeface="Times New Roman" panose="02020603050405020304" pitchFamily="18" charset="0"/>
                <a:cs typeface="Times New Roman" panose="02020603050405020304" pitchFamily="18" charset="0"/>
              </a:rPr>
              <a:t>       //</a:t>
            </a:r>
            <a:r>
              <a:rPr lang="zh-CN" altLang="zh-CN" dirty="0">
                <a:solidFill>
                  <a:srgbClr val="0070C0"/>
                </a:solidFill>
                <a:latin typeface="Times New Roman" panose="02020603050405020304" pitchFamily="18" charset="0"/>
                <a:cs typeface="Times New Roman" panose="02020603050405020304" pitchFamily="18" charset="0"/>
              </a:rPr>
              <a:t>右子树根结点入队</a:t>
            </a:r>
          </a:p>
          <a:p>
            <a:r>
              <a:rPr lang="es-ES" altLang="zh-CN" dirty="0">
                <a:solidFill>
                  <a:srgbClr val="0070C0"/>
                </a:solidFill>
                <a:latin typeface="Times New Roman" panose="02020603050405020304" pitchFamily="18" charset="0"/>
                <a:cs typeface="Times New Roman" panose="02020603050405020304" pitchFamily="18" charset="0"/>
              </a:rPr>
              <a:t>   }</a:t>
            </a:r>
            <a:endParaRPr lang="zh-CN" altLang="zh-CN" dirty="0">
              <a:solidFill>
                <a:srgbClr val="0070C0"/>
              </a:solidFill>
              <a:latin typeface="Times New Roman" panose="02020603050405020304" pitchFamily="18" charset="0"/>
              <a:cs typeface="Times New Roman" panose="02020603050405020304" pitchFamily="18" charset="0"/>
            </a:endParaRPr>
          </a:p>
          <a:p>
            <a:r>
              <a:rPr lang="es-E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endParaRPr lang="zh-CN" altLang="en-US" dirty="0"/>
          </a:p>
        </p:txBody>
      </p:sp>
      <p:cxnSp>
        <p:nvCxnSpPr>
          <p:cNvPr id="7" name="直接连接符 6"/>
          <p:cNvCxnSpPr/>
          <p:nvPr/>
        </p:nvCxnSpPr>
        <p:spPr>
          <a:xfrm>
            <a:off x="4283968" y="0"/>
            <a:ext cx="0" cy="5143500"/>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37117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 calcmode="lin" valueType="num">
                                      <p:cBhvr additive="base">
                                        <p:cTn id="4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additive="base">
                                        <p:cTn id="5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 calcmode="lin" valueType="num">
                                      <p:cBhvr additive="base">
                                        <p:cTn id="6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5">
                                            <p:txEl>
                                              <p:pRg st="8" end="8"/>
                                            </p:txEl>
                                          </p:spTgt>
                                        </p:tgtEl>
                                        <p:attrNameLst>
                                          <p:attrName>style.visibility</p:attrName>
                                        </p:attrNameLst>
                                      </p:cBhvr>
                                      <p:to>
                                        <p:strVal val="visible"/>
                                      </p:to>
                                    </p:set>
                                    <p:anim calcmode="lin" valueType="num">
                                      <p:cBhvr additive="base">
                                        <p:cTn id="6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anim calcmode="lin" valueType="num">
                                      <p:cBhvr additive="base">
                                        <p:cTn id="7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9" end="9"/>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xEl>
                                              <p:pRg st="10" end="10"/>
                                            </p:txEl>
                                          </p:spTgt>
                                        </p:tgtEl>
                                        <p:attrNameLst>
                                          <p:attrName>style.visibility</p:attrName>
                                        </p:attrNameLst>
                                      </p:cBhvr>
                                      <p:to>
                                        <p:strVal val="visible"/>
                                      </p:to>
                                    </p:set>
                                    <p:anim calcmode="lin" valueType="num">
                                      <p:cBhvr additive="base">
                                        <p:cTn id="7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
                                            <p:txEl>
                                              <p:pRg st="11" end="11"/>
                                            </p:txEl>
                                          </p:spTgt>
                                        </p:tgtEl>
                                        <p:attrNameLst>
                                          <p:attrName>style.visibility</p:attrName>
                                        </p:attrNameLst>
                                      </p:cBhvr>
                                      <p:to>
                                        <p:strVal val="visible"/>
                                      </p:to>
                                    </p:set>
                                    <p:anim calcmode="lin" valueType="num">
                                      <p:cBhvr additive="base">
                                        <p:cTn id="79"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5">
                                            <p:txEl>
                                              <p:pRg st="12" end="12"/>
                                            </p:txEl>
                                          </p:spTgt>
                                        </p:tgtEl>
                                        <p:attrNameLst>
                                          <p:attrName>style.visibility</p:attrName>
                                        </p:attrNameLst>
                                      </p:cBhvr>
                                      <p:to>
                                        <p:strVal val="visible"/>
                                      </p:to>
                                    </p:set>
                                    <p:anim calcmode="lin" valueType="num">
                                      <p:cBhvr additive="base">
                                        <p:cTn id="8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35496" y="1419622"/>
            <a:ext cx="5760640" cy="3507876"/>
          </a:xfrm>
        </p:spPr>
        <p:txBody>
          <a:bodyPr/>
          <a:lstStyle/>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int CountBitLeaf (BitNode *t){</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SqStack s;                       //</a:t>
            </a:r>
            <a:r>
              <a:rPr lang="zh-CN" altLang="zh-CN" sz="1800" dirty="0">
                <a:solidFill>
                  <a:srgbClr val="0070C0"/>
                </a:solidFill>
                <a:latin typeface="Times New Roman" panose="02020603050405020304" pitchFamily="18" charset="0"/>
                <a:cs typeface="Times New Roman" panose="02020603050405020304" pitchFamily="18" charset="0"/>
              </a:rPr>
              <a:t>栈</a:t>
            </a:r>
            <a:r>
              <a:rPr lang="es-ES" altLang="zh-CN" sz="1800" dirty="0">
                <a:solidFill>
                  <a:srgbClr val="0070C0"/>
                </a:solidFill>
                <a:latin typeface="Times New Roman" panose="02020603050405020304" pitchFamily="18" charset="0"/>
                <a:cs typeface="Times New Roman" panose="02020603050405020304" pitchFamily="18" charset="0"/>
              </a:rPr>
              <a:t>S</a:t>
            </a:r>
            <a:r>
              <a:rPr lang="zh-CN" altLang="zh-CN" sz="1800" dirty="0">
                <a:solidFill>
                  <a:srgbClr val="0070C0"/>
                </a:solidFill>
                <a:latin typeface="Times New Roman" panose="02020603050405020304" pitchFamily="18" charset="0"/>
                <a:cs typeface="Times New Roman" panose="02020603050405020304" pitchFamily="18" charset="0"/>
              </a:rPr>
              <a:t>初始化；</a:t>
            </a: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BitNode *p=t;</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int count=0;                      //</a:t>
            </a:r>
            <a:r>
              <a:rPr lang="zh-CN" altLang="zh-CN" sz="1800" dirty="0">
                <a:solidFill>
                  <a:srgbClr val="0070C0"/>
                </a:solidFill>
                <a:latin typeface="Times New Roman" panose="02020603050405020304" pitchFamily="18" charset="0"/>
                <a:cs typeface="Times New Roman" panose="02020603050405020304" pitchFamily="18" charset="0"/>
              </a:rPr>
              <a:t>计数器置</a:t>
            </a:r>
            <a:r>
              <a:rPr lang="es-ES" altLang="zh-CN" sz="1800" dirty="0">
                <a:solidFill>
                  <a:srgbClr val="0070C0"/>
                </a:solidFill>
                <a:latin typeface="Times New Roman" panose="02020603050405020304" pitchFamily="18" charset="0"/>
                <a:cs typeface="Times New Roman" panose="02020603050405020304" pitchFamily="18" charset="0"/>
              </a:rPr>
              <a:t>0</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while(p!=NULL || !s.EmptyStack()){</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while(p!=NULL) { </a:t>
            </a: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//p</a:t>
            </a:r>
            <a:r>
              <a:rPr lang="zh-CN" altLang="zh-CN" sz="1800" dirty="0">
                <a:solidFill>
                  <a:srgbClr val="0070C0"/>
                </a:solidFill>
                <a:latin typeface="Times New Roman" panose="02020603050405020304" pitchFamily="18" charset="0"/>
                <a:cs typeface="Times New Roman" panose="02020603050405020304" pitchFamily="18" charset="0"/>
              </a:rPr>
              <a:t>的左子树根结点依次入栈，直到左子树为空</a:t>
            </a: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s.Push(p);  </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p=p-&gt;lchild; </a:t>
            </a:r>
            <a:endParaRPr lang="zh-CN" altLang="zh-CN" sz="1800" dirty="0">
              <a:solidFill>
                <a:srgbClr val="0070C0"/>
              </a:solidFill>
              <a:latin typeface="Times New Roman" panose="02020603050405020304" pitchFamily="18" charset="0"/>
              <a:cs typeface="Times New Roman" panose="02020603050405020304" pitchFamily="18" charset="0"/>
            </a:endParaRPr>
          </a:p>
          <a:p>
            <a:pPr>
              <a:lnSpc>
                <a:spcPts val="2400"/>
              </a:lnSpc>
              <a:spcBef>
                <a:spcPts val="0"/>
              </a:spcBef>
            </a:pPr>
            <a:r>
              <a:rPr lang="es-ES" altLang="zh-CN" sz="1800" dirty="0">
                <a:solidFill>
                  <a:srgbClr val="0070C0"/>
                </a:solidFill>
                <a:latin typeface="Times New Roman" panose="02020603050405020304" pitchFamily="18" charset="0"/>
                <a:cs typeface="Times New Roman" panose="02020603050405020304" pitchFamily="18" charset="0"/>
              </a:rPr>
              <a:t>        }</a:t>
            </a:r>
            <a:endParaRPr lang="zh-CN" altLang="zh-CN" sz="1800" dirty="0">
              <a:solidFill>
                <a:srgbClr val="0070C0"/>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s-ES" altLang="zh-CN" sz="1800" dirty="0">
                <a:solidFill>
                  <a:srgbClr val="0070C0"/>
                </a:solidFill>
                <a:latin typeface="Times New Roman" panose="02020603050405020304" pitchFamily="18" charset="0"/>
                <a:cs typeface="Times New Roman" panose="02020603050405020304" pitchFamily="18" charset="0"/>
              </a:rPr>
              <a:t>     	</a:t>
            </a:r>
            <a:endParaRPr lang="zh-CN" altLang="en-US" sz="1800" dirty="0">
              <a:solidFill>
                <a:srgbClr val="0070C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251520" y="915566"/>
            <a:ext cx="8984095" cy="646331"/>
          </a:xfrm>
          <a:prstGeom prst="rect">
            <a:avLst/>
          </a:prstGeom>
          <a:noFill/>
        </p:spPr>
        <p:txBody>
          <a:bodyPr wrap="square" rtlCol="0">
            <a:spAutoFit/>
          </a:bodyPr>
          <a:lstStyle/>
          <a:p>
            <a:r>
              <a:rPr lang="zh-CN" altLang="zh-CN" dirty="0">
                <a:solidFill>
                  <a:srgbClr val="C00000"/>
                </a:solidFill>
                <a:latin typeface="隶书" panose="02010509060101010101" pitchFamily="49" charset="-122"/>
                <a:ea typeface="隶书" panose="02010509060101010101" pitchFamily="49" charset="-122"/>
                <a:cs typeface="Times New Roman" panose="02020603050405020304" pitchFamily="18" charset="0"/>
              </a:rPr>
              <a:t>已知二叉树采用二叉链表存储结构存储，设计一个计算二叉树叶子结点的非递归算法。</a:t>
            </a:r>
          </a:p>
          <a:p>
            <a:endParaRPr lang="zh-CN" altLang="en-US" dirty="0">
              <a:latin typeface="隶书" panose="02010509060101010101" pitchFamily="49" charset="-122"/>
              <a:ea typeface="隶书" panose="02010509060101010101" pitchFamily="49" charset="-122"/>
            </a:endParaRPr>
          </a:p>
        </p:txBody>
      </p:sp>
      <p:sp>
        <p:nvSpPr>
          <p:cNvPr id="5" name="文本框 4"/>
          <p:cNvSpPr txBox="1"/>
          <p:nvPr/>
        </p:nvSpPr>
        <p:spPr>
          <a:xfrm>
            <a:off x="3995936" y="1419622"/>
            <a:ext cx="5148064" cy="3447098"/>
          </a:xfrm>
          <a:prstGeom prst="rect">
            <a:avLst/>
          </a:prstGeom>
          <a:solidFill>
            <a:srgbClr val="FFC000"/>
          </a:solidFill>
        </p:spPr>
        <p:txBody>
          <a:bodyPr wrap="square" rtlCol="0">
            <a:spAutoFit/>
          </a:bodyPr>
          <a:lstStyle/>
          <a:p>
            <a:pPr>
              <a:lnSpc>
                <a:spcPts val="2400"/>
              </a:lnSpc>
              <a:spcBef>
                <a:spcPts val="0"/>
              </a:spcBef>
            </a:pPr>
            <a:r>
              <a:rPr lang="es-ES" altLang="zh-CN" dirty="0">
                <a:latin typeface="Times New Roman" panose="02020603050405020304" pitchFamily="18" charset="0"/>
                <a:cs typeface="Times New Roman" panose="02020603050405020304" pitchFamily="18" charset="0"/>
              </a:rPr>
              <a:t>     if( !s.EmptyStack()){ </a:t>
            </a:r>
          </a:p>
          <a:p>
            <a:pPr>
              <a:lnSpc>
                <a:spcPts val="2400"/>
              </a:lnSpc>
              <a:spcBef>
                <a:spcPts val="0"/>
              </a:spcBef>
            </a:pPr>
            <a:r>
              <a:rPr lang="es-E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栈非空，出栈判断是否为叶子，若非叶子，</a:t>
            </a:r>
            <a:r>
              <a:rPr lang="es-ES" altLang="zh-CN" sz="1200" dirty="0">
                <a:latin typeface="Times New Roman" panose="02020603050405020304" pitchFamily="18" charset="0"/>
                <a:cs typeface="Times New Roman" panose="02020603050405020304" pitchFamily="18" charset="0"/>
              </a:rPr>
              <a:t>p</a:t>
            </a:r>
            <a:r>
              <a:rPr lang="zh-CN" altLang="zh-CN" sz="1200" dirty="0">
                <a:latin typeface="Times New Roman" panose="02020603050405020304" pitchFamily="18" charset="0"/>
                <a:cs typeface="Times New Roman" panose="02020603050405020304" pitchFamily="18" charset="0"/>
              </a:rPr>
              <a:t>指向右子树</a:t>
            </a: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s.Pop(p);</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if(p-&gt;lchild==NULL&amp;&amp;p-&gt;rchild==NULL)         </a:t>
            </a: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count++;   //</a:t>
            </a:r>
            <a:r>
              <a:rPr lang="zh-CN" altLang="zh-CN" dirty="0">
                <a:latin typeface="Times New Roman" panose="02020603050405020304" pitchFamily="18" charset="0"/>
                <a:cs typeface="Times New Roman" panose="02020603050405020304" pitchFamily="18" charset="0"/>
              </a:rPr>
              <a:t>计数器加</a:t>
            </a:r>
            <a:r>
              <a:rPr lang="es-ES" altLang="zh-CN" dirty="0">
                <a:latin typeface="Times New Roman" panose="02020603050405020304" pitchFamily="18" charset="0"/>
                <a:cs typeface="Times New Roman" panose="02020603050405020304" pitchFamily="18" charset="0"/>
              </a:rPr>
              <a:t>1</a:t>
            </a:r>
            <a:endParaRPr lang="en-US"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p=p-&gt;rchild;</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   return count;</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s-E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489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1000"/>
                                        <p:tgtEl>
                                          <p:spTgt spid="5"/>
                                        </p:tgtEl>
                                      </p:cBhvr>
                                    </p:animEffect>
                                    <p:anim calcmode="lin" valueType="num">
                                      <p:cBhvr>
                                        <p:cTn id="80" dur="1000" fill="hold"/>
                                        <p:tgtEl>
                                          <p:spTgt spid="5"/>
                                        </p:tgtEl>
                                        <p:attrNameLst>
                                          <p:attrName>ppt_x</p:attrName>
                                        </p:attrNameLst>
                                      </p:cBhvr>
                                      <p:tavLst>
                                        <p:tav tm="0">
                                          <p:val>
                                            <p:strVal val="#ppt_x"/>
                                          </p:val>
                                        </p:tav>
                                        <p:tav tm="100000">
                                          <p:val>
                                            <p:strVal val="#ppt_x"/>
                                          </p:val>
                                        </p:tav>
                                      </p:tavLst>
                                    </p:anim>
                                    <p:anim calcmode="lin" valueType="num">
                                      <p:cBhvr>
                                        <p:cTn id="8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
                                            <p:txEl>
                                              <p:pRg st="0" end="0"/>
                                            </p:txEl>
                                          </p:spTgt>
                                        </p:tgtEl>
                                        <p:attrNameLst>
                                          <p:attrName>style.visibility</p:attrName>
                                        </p:attrNameLst>
                                      </p:cBhvr>
                                      <p:to>
                                        <p:strVal val="visible"/>
                                      </p:to>
                                    </p:set>
                                    <p:anim calcmode="lin" valueType="num">
                                      <p:cBhvr additive="base">
                                        <p:cTn id="8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5">
                                            <p:txEl>
                                              <p:pRg st="1" end="1"/>
                                            </p:txEl>
                                          </p:spTgt>
                                        </p:tgtEl>
                                        <p:attrNameLst>
                                          <p:attrName>style.visibility</p:attrName>
                                        </p:attrNameLst>
                                      </p:cBhvr>
                                      <p:to>
                                        <p:strVal val="visible"/>
                                      </p:to>
                                    </p:set>
                                    <p:anim calcmode="lin" valueType="num">
                                      <p:cBhvr additive="base">
                                        <p:cTn id="9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5">
                                            <p:txEl>
                                              <p:pRg st="2" end="2"/>
                                            </p:txEl>
                                          </p:spTgt>
                                        </p:tgtEl>
                                        <p:attrNameLst>
                                          <p:attrName>style.visibility</p:attrName>
                                        </p:attrNameLst>
                                      </p:cBhvr>
                                      <p:to>
                                        <p:strVal val="visible"/>
                                      </p:to>
                                    </p:set>
                                    <p:anim calcmode="lin" valueType="num">
                                      <p:cBhvr additive="base">
                                        <p:cTn id="9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5">
                                            <p:txEl>
                                              <p:pRg st="3" end="3"/>
                                            </p:txEl>
                                          </p:spTgt>
                                        </p:tgtEl>
                                        <p:attrNameLst>
                                          <p:attrName>style.visibility</p:attrName>
                                        </p:attrNameLst>
                                      </p:cBhvr>
                                      <p:to>
                                        <p:strVal val="visible"/>
                                      </p:to>
                                    </p:set>
                                    <p:anim calcmode="lin" valueType="num">
                                      <p:cBhvr additive="base">
                                        <p:cTn id="10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5">
                                            <p:txEl>
                                              <p:pRg st="4" end="4"/>
                                            </p:txEl>
                                          </p:spTgt>
                                        </p:tgtEl>
                                        <p:attrNameLst>
                                          <p:attrName>style.visibility</p:attrName>
                                        </p:attrNameLst>
                                      </p:cBhvr>
                                      <p:to>
                                        <p:strVal val="visible"/>
                                      </p:to>
                                    </p:set>
                                    <p:anim calcmode="lin" valueType="num">
                                      <p:cBhvr additive="base">
                                        <p:cTn id="10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5">
                                            <p:txEl>
                                              <p:pRg st="5" end="5"/>
                                            </p:txEl>
                                          </p:spTgt>
                                        </p:tgtEl>
                                        <p:attrNameLst>
                                          <p:attrName>style.visibility</p:attrName>
                                        </p:attrNameLst>
                                      </p:cBhvr>
                                      <p:to>
                                        <p:strVal val="visible"/>
                                      </p:to>
                                    </p:set>
                                    <p:anim calcmode="lin" valueType="num">
                                      <p:cBhvr additive="base">
                                        <p:cTn id="11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5">
                                            <p:txEl>
                                              <p:pRg st="6" end="6"/>
                                            </p:txEl>
                                          </p:spTgt>
                                        </p:tgtEl>
                                        <p:attrNameLst>
                                          <p:attrName>style.visibility</p:attrName>
                                        </p:attrNameLst>
                                      </p:cBhvr>
                                      <p:to>
                                        <p:strVal val="visible"/>
                                      </p:to>
                                    </p:set>
                                    <p:anim calcmode="lin" valueType="num">
                                      <p:cBhvr additive="base">
                                        <p:cTn id="11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5">
                                            <p:txEl>
                                              <p:pRg st="7" end="7"/>
                                            </p:txEl>
                                          </p:spTgt>
                                        </p:tgtEl>
                                        <p:attrNameLst>
                                          <p:attrName>style.visibility</p:attrName>
                                        </p:attrNameLst>
                                      </p:cBhvr>
                                      <p:to>
                                        <p:strVal val="visible"/>
                                      </p:to>
                                    </p:set>
                                    <p:anim calcmode="lin" valueType="num">
                                      <p:cBhvr additive="base">
                                        <p:cTn id="12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5">
                                            <p:txEl>
                                              <p:pRg st="8" end="8"/>
                                            </p:txEl>
                                          </p:spTgt>
                                        </p:tgtEl>
                                        <p:attrNameLst>
                                          <p:attrName>style.visibility</p:attrName>
                                        </p:attrNameLst>
                                      </p:cBhvr>
                                      <p:to>
                                        <p:strVal val="visible"/>
                                      </p:to>
                                    </p:set>
                                    <p:anim calcmode="lin" valueType="num">
                                      <p:cBhvr additive="base">
                                        <p:cTn id="130"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5">
                                            <p:txEl>
                                              <p:pRg st="9" end="9"/>
                                            </p:txEl>
                                          </p:spTgt>
                                        </p:tgtEl>
                                        <p:attrNameLst>
                                          <p:attrName>style.visibility</p:attrName>
                                        </p:attrNameLst>
                                      </p:cBhvr>
                                      <p:to>
                                        <p:strVal val="visible"/>
                                      </p:to>
                                    </p:set>
                                    <p:anim calcmode="lin" valueType="num">
                                      <p:cBhvr additive="base">
                                        <p:cTn id="134"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059832" y="1794391"/>
            <a:ext cx="5688632" cy="800930"/>
          </a:xfrm>
        </p:spPr>
        <p:txBody>
          <a:bodyPr/>
          <a:lstStyle/>
          <a:p>
            <a:r>
              <a:rPr lang="zh-CN" altLang="en-US" dirty="0"/>
              <a:t>线索二叉树</a:t>
            </a:r>
          </a:p>
        </p:txBody>
      </p:sp>
      <p:sp>
        <p:nvSpPr>
          <p:cNvPr id="5" name="文本占位符 4"/>
          <p:cNvSpPr>
            <a:spLocks noGrp="1"/>
          </p:cNvSpPr>
          <p:nvPr>
            <p:ph type="body" sz="quarter" idx="11"/>
          </p:nvPr>
        </p:nvSpPr>
        <p:spPr/>
        <p:txBody>
          <a:bodyPr/>
          <a:lstStyle/>
          <a:p>
            <a:r>
              <a:rPr lang="en-US" altLang="zh-CN" dirty="0"/>
              <a:t>05</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3706471"/>
      </p:ext>
    </p:extLst>
  </p:cSld>
  <p:clrMapOvr>
    <a:masterClrMapping/>
  </p:clrMapOvr>
  <p:transition>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947439"/>
          </a:xfrm>
        </p:spPr>
        <p:txBody>
          <a:bodyPr/>
          <a:lstStyle/>
          <a:p>
            <a:r>
              <a:rPr lang="zh-CN" altLang="zh-CN" dirty="0"/>
              <a:t>树的定义</a:t>
            </a:r>
          </a:p>
          <a:p>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467544" y="915566"/>
                <a:ext cx="8208912" cy="1512168"/>
              </a:xfrm>
            </p:spPr>
            <p:txBody>
              <a:bodyPr/>
              <a:lstStyle/>
              <a:p>
                <a:pPr>
                  <a:lnSpc>
                    <a:spcPct val="100000"/>
                  </a:lnSpc>
                </a:pPr>
                <a:r>
                  <a:rPr lang="zh-CN" altLang="en-US" sz="1600" dirty="0">
                    <a:latin typeface="隶书" panose="02010509060101010101" pitchFamily="49" charset="-122"/>
                    <a:ea typeface="隶书" panose="02010509060101010101" pitchFamily="49" charset="-122"/>
                  </a:rPr>
                  <a:t>例如：</a:t>
                </a:r>
                <a:endParaRPr lang="en-US" altLang="zh-CN" sz="1600" dirty="0">
                  <a:latin typeface="隶书" panose="02010509060101010101" pitchFamily="49" charset="-122"/>
                  <a:ea typeface="隶书" panose="02010509060101010101" pitchFamily="49" charset="-122"/>
                </a:endParaRPr>
              </a:p>
              <a:p>
                <a:pPr>
                  <a:lnSpc>
                    <a:spcPct val="100000"/>
                  </a:lnSpc>
                </a:pPr>
                <a:r>
                  <a:rPr lang="zh-CN" altLang="en-US"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a</a:t>
                </a:r>
                <a:r>
                  <a:rPr lang="zh-CN" altLang="zh-CN" sz="1600" dirty="0">
                    <a:latin typeface="隶书" panose="02010509060101010101" pitchFamily="49" charset="-122"/>
                    <a:ea typeface="隶书" panose="02010509060101010101" pitchFamily="49" charset="-122"/>
                  </a:rPr>
                  <a:t>）是空树；</a:t>
                </a:r>
                <a:endParaRPr lang="en-US" altLang="zh-CN" sz="1600" dirty="0">
                  <a:latin typeface="隶书" panose="02010509060101010101" pitchFamily="49" charset="-122"/>
                  <a:ea typeface="隶书" panose="02010509060101010101" pitchFamily="49" charset="-122"/>
                </a:endParaRPr>
              </a:p>
              <a:p>
                <a:pPr>
                  <a:lnSpc>
                    <a:spcPct val="100000"/>
                  </a:lnSpc>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b</a:t>
                </a:r>
                <a:r>
                  <a:rPr lang="zh-CN" altLang="zh-CN" sz="1600" dirty="0">
                    <a:latin typeface="隶书" panose="02010509060101010101" pitchFamily="49" charset="-122"/>
                    <a:ea typeface="隶书" panose="02010509060101010101" pitchFamily="49" charset="-122"/>
                  </a:rPr>
                  <a:t>）是只有一个根结点的树；</a:t>
                </a:r>
                <a:endParaRPr lang="en-US" altLang="zh-CN" sz="1600" dirty="0">
                  <a:latin typeface="隶书" panose="02010509060101010101" pitchFamily="49" charset="-122"/>
                  <a:ea typeface="隶书" panose="02010509060101010101" pitchFamily="49" charset="-122"/>
                </a:endParaRPr>
              </a:p>
              <a:p>
                <a:pPr>
                  <a:lnSpc>
                    <a:spcPct val="100000"/>
                  </a:lnSpc>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c</a:t>
                </a:r>
                <a:r>
                  <a:rPr lang="zh-CN" altLang="zh-CN" sz="1600" dirty="0">
                    <a:latin typeface="隶书" panose="02010509060101010101" pitchFamily="49" charset="-122"/>
                    <a:ea typeface="隶书" panose="02010509060101010101" pitchFamily="49" charset="-122"/>
                  </a:rPr>
                  <a:t>）是有</a:t>
                </a:r>
                <a:r>
                  <a:rPr lang="en-US" altLang="zh-CN" sz="1600" dirty="0">
                    <a:latin typeface="隶书" panose="02010509060101010101" pitchFamily="49" charset="-122"/>
                    <a:ea typeface="隶书" panose="02010509060101010101" pitchFamily="49" charset="-122"/>
                  </a:rPr>
                  <a:t>11</a:t>
                </a:r>
                <a:r>
                  <a:rPr lang="zh-CN" altLang="zh-CN" sz="1600" dirty="0">
                    <a:latin typeface="隶书" panose="02010509060101010101" pitchFamily="49" charset="-122"/>
                    <a:ea typeface="隶书" panose="02010509060101010101" pitchFamily="49" charset="-122"/>
                  </a:rPr>
                  <a:t>个结点的树，其中</a:t>
                </a:r>
                <a14:m>
                  <m:oMath xmlns:m="http://schemas.openxmlformats.org/officeDocument/2006/math">
                    <m:r>
                      <a:rPr lang="en-US" altLang="zh-CN" sz="1600" i="1">
                        <a:latin typeface="Cambria Math" panose="02040503050406030204" pitchFamily="18" charset="0"/>
                      </a:rPr>
                      <m:t>𝐴</m:t>
                    </m:r>
                  </m:oMath>
                </a14:m>
                <a:r>
                  <a:rPr lang="zh-CN" altLang="zh-CN" sz="1600" dirty="0">
                    <a:latin typeface="隶书" panose="02010509060101010101" pitchFamily="49" charset="-122"/>
                    <a:ea typeface="隶书" panose="02010509060101010101" pitchFamily="49" charset="-122"/>
                  </a:rPr>
                  <a:t>是树根，其余结点分成</a:t>
                </a:r>
                <a:r>
                  <a:rPr lang="en-US" altLang="zh-CN" sz="1600" dirty="0">
                    <a:latin typeface="隶书" panose="02010509060101010101" pitchFamily="49" charset="-122"/>
                    <a:ea typeface="隶书" panose="02010509060101010101" pitchFamily="49" charset="-122"/>
                  </a:rPr>
                  <a:t>3</a:t>
                </a:r>
                <a:r>
                  <a:rPr lang="zh-CN" altLang="zh-CN" sz="1600" dirty="0">
                    <a:latin typeface="隶书" panose="02010509060101010101" pitchFamily="49" charset="-122"/>
                    <a:ea typeface="隶书" panose="02010509060101010101" pitchFamily="49" charset="-122"/>
                  </a:rPr>
                  <a:t>个互不相交的子集：</a:t>
                </a:r>
                <a:endParaRPr lang="en-US" altLang="zh-CN" sz="1600" dirty="0">
                  <a:latin typeface="隶书" panose="02010509060101010101" pitchFamily="49" charset="-122"/>
                  <a:ea typeface="隶书" panose="02010509060101010101" pitchFamily="49" charset="-122"/>
                </a:endParaRPr>
              </a:p>
              <a:p>
                <a:pPr>
                  <a:lnSpc>
                    <a:spcPct val="100000"/>
                  </a:lnSpc>
                </a:pPr>
                <a14:m>
                  <m:oMath xmlns:m="http://schemas.openxmlformats.org/officeDocument/2006/math">
                    <m:r>
                      <a:rPr lang="en-US" altLang="zh-CN" sz="1600">
                        <a:solidFill>
                          <a:srgbClr val="FF0000"/>
                        </a:solidFill>
                        <a:latin typeface="Cambria Math" panose="02040503050406030204" pitchFamily="18" charset="0"/>
                      </a:rPr>
                      <m:t>     </m:t>
                    </m:r>
                    <m:sSub>
                      <m:sSubPr>
                        <m:ctrlPr>
                          <a:rPr lang="zh-CN"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𝑇</m:t>
                        </m:r>
                      </m:e>
                      <m:sub>
                        <m:r>
                          <a:rPr lang="en-US" altLang="zh-CN" sz="1600" i="1">
                            <a:solidFill>
                              <a:srgbClr val="FF0000"/>
                            </a:solidFill>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𝐵</m:t>
                    </m:r>
                    <m:r>
                      <a:rPr lang="en-US" altLang="zh-CN" sz="1600" i="1">
                        <a:latin typeface="Cambria Math" panose="02040503050406030204" pitchFamily="18" charset="0"/>
                      </a:rPr>
                      <m:t>,</m:t>
                    </m:r>
                    <m:r>
                      <a:rPr lang="en-US" altLang="zh-CN" sz="1600" i="1">
                        <a:latin typeface="Cambria Math" panose="02040503050406030204" pitchFamily="18" charset="0"/>
                      </a:rPr>
                      <m:t>𝐸</m:t>
                    </m:r>
                    <m:r>
                      <a:rPr lang="en-US" altLang="zh-CN" sz="1600" i="1">
                        <a:latin typeface="Cambria Math" panose="02040503050406030204" pitchFamily="18" charset="0"/>
                      </a:rPr>
                      <m:t>,</m:t>
                    </m:r>
                    <m:r>
                      <a:rPr lang="en-US" altLang="zh-CN" sz="1600" i="1">
                        <a:latin typeface="Cambria Math" panose="02040503050406030204" pitchFamily="18" charset="0"/>
                      </a:rPr>
                      <m:t>𝐹</m:t>
                    </m:r>
                    <m:r>
                      <a:rPr lang="en-US" altLang="zh-CN" sz="1600" i="1">
                        <a:latin typeface="Cambria Math" panose="02040503050406030204" pitchFamily="18" charset="0"/>
                      </a:rPr>
                      <m:t>}</m:t>
                    </m:r>
                  </m:oMath>
                </a14:m>
                <a:r>
                  <a:rPr lang="zh-CN" altLang="en-US" sz="1600" dirty="0">
                    <a:latin typeface="隶书" panose="02010509060101010101" pitchFamily="49" charset="-122"/>
                    <a:ea typeface="隶书" panose="02010509060101010101" pitchFamily="49" charset="-122"/>
                  </a:rPr>
                  <a:t>；</a:t>
                </a:r>
                <a:endParaRPr lang="en-US" altLang="zh-CN" sz="1600" dirty="0">
                  <a:latin typeface="隶书" panose="02010509060101010101" pitchFamily="49" charset="-122"/>
                  <a:ea typeface="隶书" panose="02010509060101010101" pitchFamily="49" charset="-122"/>
                </a:endParaRPr>
              </a:p>
              <a:p>
                <a:pPr>
                  <a:lnSpc>
                    <a:spcPct val="100000"/>
                  </a:lnSpc>
                </a:pPr>
                <a14:m>
                  <m:oMath xmlns:m="http://schemas.openxmlformats.org/officeDocument/2006/math">
                    <m:sSub>
                      <m:sSubPr>
                        <m:ctrlPr>
                          <a:rPr lang="zh-CN" altLang="zh-CN" sz="1600" i="1">
                            <a:solidFill>
                              <a:srgbClr val="0070C0"/>
                            </a:solidFill>
                            <a:latin typeface="Cambria Math" panose="02040503050406030204" pitchFamily="18" charset="0"/>
                          </a:rPr>
                        </m:ctrlPr>
                      </m:sSubPr>
                      <m:e>
                        <m:r>
                          <a:rPr lang="en-US" altLang="zh-CN" sz="1600" i="1">
                            <a:solidFill>
                              <a:srgbClr val="0070C0"/>
                            </a:solidFill>
                            <a:latin typeface="Cambria Math" panose="02040503050406030204" pitchFamily="18" charset="0"/>
                          </a:rPr>
                          <m:t>      </m:t>
                        </m:r>
                        <m:r>
                          <a:rPr lang="en-US" altLang="zh-CN" sz="1600" i="1">
                            <a:solidFill>
                              <a:srgbClr val="0070C0"/>
                            </a:solidFill>
                            <a:latin typeface="Cambria Math" panose="02040503050406030204" pitchFamily="18" charset="0"/>
                          </a:rPr>
                          <m:t>𝑇</m:t>
                        </m:r>
                      </m:e>
                      <m:sub>
                        <m:r>
                          <a:rPr lang="en-US" altLang="zh-CN" sz="1600" i="1">
                            <a:solidFill>
                              <a:srgbClr val="0070C0"/>
                            </a:solidFill>
                            <a:latin typeface="Cambria Math" panose="02040503050406030204" pitchFamily="18" charset="0"/>
                          </a:rPr>
                          <m:t>2</m:t>
                        </m:r>
                      </m:sub>
                    </m:sSub>
                    <m:r>
                      <a:rPr lang="en-US" altLang="zh-CN" sz="1600" i="1">
                        <a:latin typeface="Cambria Math" panose="02040503050406030204" pitchFamily="18" charset="0"/>
                      </a:rPr>
                      <m:t>={</m:t>
                    </m:r>
                    <m:r>
                      <a:rPr lang="en-US" altLang="zh-CN" sz="1600" i="1">
                        <a:latin typeface="Cambria Math" panose="02040503050406030204" pitchFamily="18" charset="0"/>
                      </a:rPr>
                      <m:t>𝐶</m:t>
                    </m:r>
                    <m:r>
                      <a:rPr lang="en-US" altLang="zh-CN" sz="1600" i="1">
                        <a:latin typeface="Cambria Math" panose="02040503050406030204" pitchFamily="18" charset="0"/>
                      </a:rPr>
                      <m:t>,</m:t>
                    </m:r>
                    <m:r>
                      <a:rPr lang="en-US" altLang="zh-CN" sz="1600" i="1">
                        <a:latin typeface="Cambria Math" panose="02040503050406030204" pitchFamily="18" charset="0"/>
                      </a:rPr>
                      <m:t>𝐺</m:t>
                    </m:r>
                    <m:r>
                      <a:rPr lang="en-US" altLang="zh-CN" sz="1600" i="1">
                        <a:latin typeface="Cambria Math" panose="02040503050406030204" pitchFamily="18" charset="0"/>
                      </a:rPr>
                      <m:t>}</m:t>
                    </m:r>
                  </m:oMath>
                </a14:m>
                <a:r>
                  <a:rPr lang="zh-CN" altLang="en-US" sz="1600" i="1" dirty="0">
                    <a:solidFill>
                      <a:srgbClr val="7030A0"/>
                    </a:solidFill>
                  </a:rPr>
                  <a:t>；</a:t>
                </a:r>
                <a:endParaRPr lang="en-US" altLang="zh-CN" sz="1600" i="1" dirty="0">
                  <a:solidFill>
                    <a:srgbClr val="7030A0"/>
                  </a:solidFill>
                </a:endParaRPr>
              </a:p>
              <a:p>
                <a:pPr>
                  <a:lnSpc>
                    <a:spcPct val="100000"/>
                  </a:lnSpc>
                </a:pPr>
                <a14:m>
                  <m:oMath xmlns:m="http://schemas.openxmlformats.org/officeDocument/2006/math">
                    <m:r>
                      <a:rPr lang="en-US" altLang="zh-CN" sz="1600" i="1">
                        <a:solidFill>
                          <a:srgbClr val="7030A0"/>
                        </a:solidFill>
                        <a:latin typeface="Cambria Math" panose="02040503050406030204" pitchFamily="18" charset="0"/>
                      </a:rPr>
                      <m:t>     </m:t>
                    </m:r>
                    <m:sSub>
                      <m:sSubPr>
                        <m:ctrlPr>
                          <a:rPr lang="zh-CN" altLang="zh-CN" sz="1600" i="1">
                            <a:solidFill>
                              <a:srgbClr val="7030A0"/>
                            </a:solidFill>
                            <a:latin typeface="Cambria Math" panose="02040503050406030204" pitchFamily="18" charset="0"/>
                          </a:rPr>
                        </m:ctrlPr>
                      </m:sSubPr>
                      <m:e>
                        <m:r>
                          <a:rPr lang="en-US" altLang="zh-CN" sz="1600" i="1">
                            <a:solidFill>
                              <a:srgbClr val="7030A0"/>
                            </a:solidFill>
                            <a:latin typeface="Cambria Math" panose="02040503050406030204" pitchFamily="18" charset="0"/>
                          </a:rPr>
                          <m:t>𝑇</m:t>
                        </m:r>
                      </m:e>
                      <m:sub>
                        <m:r>
                          <a:rPr lang="en-US" altLang="zh-CN" sz="1600" i="1">
                            <a:solidFill>
                              <a:srgbClr val="7030A0"/>
                            </a:solidFill>
                            <a:latin typeface="Cambria Math" panose="02040503050406030204" pitchFamily="18" charset="0"/>
                          </a:rPr>
                          <m:t>3</m:t>
                        </m:r>
                      </m:sub>
                    </m:sSub>
                    <m:r>
                      <a:rPr lang="en-US" altLang="zh-CN" sz="1600" i="1">
                        <a:latin typeface="Cambria Math" panose="02040503050406030204" pitchFamily="18" charset="0"/>
                      </a:rPr>
                      <m:t>={</m:t>
                    </m:r>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𝐻</m:t>
                    </m:r>
                    <m:r>
                      <a:rPr lang="en-US" altLang="zh-CN" sz="1600" i="1">
                        <a:latin typeface="Cambria Math" panose="02040503050406030204" pitchFamily="18" charset="0"/>
                      </a:rPr>
                      <m:t>,</m:t>
                    </m:r>
                    <m:r>
                      <a:rPr lang="en-US" altLang="zh-CN" sz="1600" i="1">
                        <a:latin typeface="Cambria Math" panose="02040503050406030204" pitchFamily="18" charset="0"/>
                      </a:rPr>
                      <m:t>𝐼</m:t>
                    </m:r>
                    <m:r>
                      <a:rPr lang="en-US" altLang="zh-CN" sz="1600" i="1">
                        <a:latin typeface="Cambria Math" panose="02040503050406030204" pitchFamily="18" charset="0"/>
                      </a:rPr>
                      <m:t>,</m:t>
                    </m:r>
                    <m:r>
                      <a:rPr lang="en-US" altLang="zh-CN" sz="1600" i="1">
                        <a:latin typeface="Cambria Math" panose="02040503050406030204" pitchFamily="18" charset="0"/>
                      </a:rPr>
                      <m:t>𝐽</m:t>
                    </m:r>
                    <m:r>
                      <a:rPr lang="en-US" altLang="zh-CN" sz="1600" i="1">
                        <a:latin typeface="Cambria Math" panose="02040503050406030204" pitchFamily="18" charset="0"/>
                      </a:rPr>
                      <m:t>,</m:t>
                    </m:r>
                    <m:r>
                      <a:rPr lang="en-US" altLang="zh-CN" sz="1600" i="1">
                        <a:latin typeface="Cambria Math" panose="02040503050406030204" pitchFamily="18" charset="0"/>
                      </a:rPr>
                      <m:t>𝐾</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endParaRPr lang="en-US" altLang="zh-CN" sz="1600" dirty="0">
                  <a:latin typeface="隶书" panose="02010509060101010101" pitchFamily="49" charset="-122"/>
                  <a:ea typeface="隶书" panose="02010509060101010101" pitchFamily="49" charset="-122"/>
                </a:endParaRPr>
              </a:p>
              <a:p>
                <a:pPr>
                  <a:lnSpc>
                    <a:spcPct val="100000"/>
                  </a:lnSpc>
                </a:pPr>
                <a:r>
                  <a:rPr lang="en-US" altLang="zh-CN" sz="1600" dirty="0">
                    <a:latin typeface="隶书" panose="02010509060101010101" pitchFamily="49" charset="-122"/>
                    <a:ea typeface="隶书" panose="02010509060101010101" pitchFamily="49" charset="-122"/>
                  </a:rPr>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1</m:t>
                        </m:r>
                      </m:sub>
                    </m:sSub>
                    <m:sSub>
                      <m:sSubPr>
                        <m:ctrlPr>
                          <a:rPr lang="zh-CN" altLang="zh-CN" sz="1600" i="1">
                            <a:latin typeface="Cambria Math" panose="02040503050406030204" pitchFamily="18" charset="0"/>
                          </a:rPr>
                        </m:ctrlPr>
                      </m:sSubPr>
                      <m:e>
                        <m:r>
                          <a:rPr lang="zh-CN" altLang="zh-CN" sz="1600" i="1">
                            <a:latin typeface="Cambria Math" panose="02040503050406030204" pitchFamily="18" charset="0"/>
                          </a:rPr>
                          <m:t>，</m:t>
                        </m:r>
                        <m:r>
                          <a:rPr lang="en-US" altLang="zh-CN" sz="1600" i="1">
                            <a:latin typeface="Cambria Math" panose="02040503050406030204" pitchFamily="18" charset="0"/>
                          </a:rPr>
                          <m:t>𝑇</m:t>
                        </m:r>
                      </m:e>
                      <m:sub>
                        <m:r>
                          <a:rPr lang="en-US" altLang="zh-CN" sz="1600" i="1">
                            <a:latin typeface="Cambria Math" panose="02040503050406030204" pitchFamily="18" charset="0"/>
                          </a:rPr>
                          <m:t>2</m:t>
                        </m:r>
                      </m:sub>
                    </m:sSub>
                    <m:r>
                      <a:rPr lang="zh-CN"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m:t>
                        </m:r>
                      </m:sub>
                    </m:sSub>
                  </m:oMath>
                </a14:m>
                <a:r>
                  <a:rPr lang="zh-CN" altLang="zh-CN" sz="1600" dirty="0">
                    <a:latin typeface="隶书" panose="02010509060101010101" pitchFamily="49" charset="-122"/>
                    <a:ea typeface="隶书" panose="02010509060101010101" pitchFamily="49" charset="-122"/>
                  </a:rPr>
                  <a:t>均是根</a:t>
                </a:r>
                <a14:m>
                  <m:oMath xmlns:m="http://schemas.openxmlformats.org/officeDocument/2006/math">
                    <m:r>
                      <a:rPr lang="en-US" altLang="zh-CN" sz="1600" i="1">
                        <a:latin typeface="Cambria Math" panose="02040503050406030204" pitchFamily="18" charset="0"/>
                      </a:rPr>
                      <m:t>𝐴</m:t>
                    </m:r>
                  </m:oMath>
                </a14:m>
                <a:r>
                  <a:rPr lang="zh-CN" altLang="zh-CN" sz="1600" dirty="0">
                    <a:latin typeface="隶书" panose="02010509060101010101" pitchFamily="49" charset="-122"/>
                    <a:ea typeface="隶书" panose="02010509060101010101" pitchFamily="49" charset="-122"/>
                  </a:rPr>
                  <a:t>的子树，且本身均是一棵树。对于</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m:t>
                        </m:r>
                      </m:sub>
                    </m:sSub>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为其根，其余结点又分成</a:t>
                </a:r>
                <a:r>
                  <a:rPr lang="en-US" altLang="zh-CN" sz="1600" dirty="0">
                    <a:latin typeface="隶书" panose="02010509060101010101" pitchFamily="49" charset="-122"/>
                    <a:ea typeface="隶书" panose="02010509060101010101" pitchFamily="49" charset="-122"/>
                  </a:rPr>
                  <a:t>3</a:t>
                </a:r>
                <a:r>
                  <a:rPr lang="zh-CN" altLang="zh-CN" sz="1600" dirty="0">
                    <a:latin typeface="隶书" panose="02010509060101010101" pitchFamily="49" charset="-122"/>
                    <a:ea typeface="隶书" panose="02010509060101010101" pitchFamily="49" charset="-122"/>
                  </a:rPr>
                  <a:t>个互不相交的子集：</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31</m:t>
                        </m:r>
                      </m:sub>
                    </m:sSub>
                    <m:r>
                      <a:rPr lang="en-US" altLang="zh-CN" sz="1600" i="1">
                        <a:latin typeface="Cambria Math" panose="02040503050406030204" pitchFamily="18" charset="0"/>
                      </a:rPr>
                      <m:t>={</m:t>
                    </m:r>
                    <m:r>
                      <a:rPr lang="en-US" altLang="zh-CN" sz="1600" i="1">
                        <a:latin typeface="Cambria Math" panose="02040503050406030204" pitchFamily="18" charset="0"/>
                      </a:rPr>
                      <m:t>𝐻</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32</m:t>
                        </m:r>
                      </m:sub>
                    </m:sSub>
                    <m:r>
                      <a:rPr lang="en-US" altLang="zh-CN" sz="1600" i="1">
                        <a:latin typeface="Cambria Math" panose="02040503050406030204" pitchFamily="18" charset="0"/>
                      </a:rPr>
                      <m:t>={</m:t>
                    </m:r>
                    <m:r>
                      <a:rPr lang="en-US" altLang="zh-CN" sz="1600" i="1">
                        <a:latin typeface="Cambria Math" panose="02040503050406030204" pitchFamily="18" charset="0"/>
                      </a:rPr>
                      <m:t>𝐼</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33</m:t>
                        </m:r>
                      </m:sub>
                    </m:sSub>
                    <m:r>
                      <a:rPr lang="en-US" altLang="zh-CN" sz="1600" i="1">
                        <a:latin typeface="Cambria Math" panose="02040503050406030204" pitchFamily="18" charset="0"/>
                      </a:rPr>
                      <m:t>={</m:t>
                    </m:r>
                    <m:r>
                      <a:rPr lang="en-US" altLang="zh-CN" sz="1600" i="1">
                        <a:latin typeface="Cambria Math" panose="02040503050406030204" pitchFamily="18" charset="0"/>
                      </a:rPr>
                      <m:t>𝐽</m:t>
                    </m:r>
                    <m:r>
                      <a:rPr lang="en-US" altLang="zh-CN" sz="1600" i="1">
                        <a:latin typeface="Cambria Math" panose="02040503050406030204" pitchFamily="18" charset="0"/>
                      </a:rPr>
                      <m:t>,</m:t>
                    </m:r>
                    <m:r>
                      <a:rPr lang="en-US" altLang="zh-CN" sz="1600" i="1">
                        <a:latin typeface="Cambria Math" panose="02040503050406030204" pitchFamily="18" charset="0"/>
                      </a:rPr>
                      <m:t>𝐾</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31</m:t>
                        </m:r>
                      </m:sub>
                    </m:sSub>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32</m:t>
                        </m:r>
                      </m:sub>
                    </m:sSub>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33</m:t>
                        </m:r>
                      </m:sub>
                    </m:sSub>
                  </m:oMath>
                </a14:m>
                <a:r>
                  <a:rPr lang="zh-CN" altLang="zh-CN" sz="1600" dirty="0">
                    <a:latin typeface="隶书" panose="02010509060101010101" pitchFamily="49" charset="-122"/>
                    <a:ea typeface="隶书" panose="02010509060101010101" pitchFamily="49" charset="-122"/>
                  </a:rPr>
                  <a:t>均为</a:t>
                </a:r>
                <a14:m>
                  <m:oMath xmlns:m="http://schemas.openxmlformats.org/officeDocument/2006/math">
                    <m:r>
                      <a:rPr lang="en-US" altLang="zh-CN" sz="1600" i="1">
                        <a:latin typeface="Cambria Math" panose="02040503050406030204" pitchFamily="18" charset="0"/>
                      </a:rPr>
                      <m:t>𝐷</m:t>
                    </m:r>
                  </m:oMath>
                </a14:m>
                <a:r>
                  <a:rPr lang="zh-CN" altLang="zh-CN" sz="1600" dirty="0">
                    <a:latin typeface="隶书" panose="02010509060101010101" pitchFamily="49" charset="-122"/>
                    <a:ea typeface="隶书" panose="02010509060101010101" pitchFamily="49" charset="-122"/>
                  </a:rPr>
                  <a:t>的子树，</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31</m:t>
                        </m:r>
                      </m:sub>
                    </m:sSub>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32</m:t>
                        </m:r>
                      </m:sub>
                    </m:sSub>
                  </m:oMath>
                </a14:m>
                <a:r>
                  <a:rPr lang="zh-CN" altLang="zh-CN" sz="1600" dirty="0">
                    <a:latin typeface="隶书" panose="02010509060101010101" pitchFamily="49" charset="-122"/>
                    <a:ea typeface="隶书" panose="02010509060101010101" pitchFamily="49" charset="-122"/>
                  </a:rPr>
                  <a:t>是只有一个根结点的树。而</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33</m:t>
                        </m:r>
                      </m:sub>
                    </m:sSub>
                  </m:oMath>
                </a14:m>
                <a:r>
                  <a:rPr lang="zh-CN" altLang="zh-CN" sz="1600" dirty="0">
                    <a:latin typeface="隶书" panose="02010509060101010101" pitchFamily="49" charset="-122"/>
                    <a:ea typeface="隶书" panose="02010509060101010101" pitchFamily="49" charset="-122"/>
                  </a:rPr>
                  <a:t>中，</a:t>
                </a:r>
                <a14:m>
                  <m:oMath xmlns:m="http://schemas.openxmlformats.org/officeDocument/2006/math">
                    <m:r>
                      <a:rPr lang="en-US" altLang="zh-CN" sz="1600" i="1">
                        <a:latin typeface="Cambria Math" panose="02040503050406030204" pitchFamily="18" charset="0"/>
                      </a:rPr>
                      <m:t>𝐽</m:t>
                    </m:r>
                    <m:r>
                      <a:rPr lang="zh-CN" altLang="zh-CN" sz="1600">
                        <a:latin typeface="Cambria Math" panose="02040503050406030204" pitchFamily="18" charset="0"/>
                      </a:rPr>
                      <m:t>是根</m:t>
                    </m:r>
                    <m:r>
                      <a:rPr lang="zh-CN" altLang="zh-CN" sz="1600" i="1">
                        <a:latin typeface="Cambria Math" panose="02040503050406030204" pitchFamily="18" charset="0"/>
                      </a:rPr>
                      <m:t>，</m:t>
                    </m:r>
                    <m:r>
                      <a:rPr lang="en-US" altLang="zh-CN" sz="1600" i="1">
                        <a:latin typeface="Cambria Math" panose="02040503050406030204" pitchFamily="18" charset="0"/>
                      </a:rPr>
                      <m:t>{</m:t>
                    </m:r>
                    <m:r>
                      <a:rPr lang="en-US" altLang="zh-CN" sz="1600" i="1">
                        <a:latin typeface="Cambria Math" panose="02040503050406030204" pitchFamily="18" charset="0"/>
                      </a:rPr>
                      <m:t>𝐾</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是</a:t>
                </a:r>
                <a14:m>
                  <m:oMath xmlns:m="http://schemas.openxmlformats.org/officeDocument/2006/math">
                    <m:r>
                      <a:rPr lang="en-US" altLang="zh-CN" sz="1600" i="1">
                        <a:latin typeface="Cambria Math" panose="02040503050406030204" pitchFamily="18" charset="0"/>
                      </a:rPr>
                      <m:t>𝐽</m:t>
                    </m:r>
                  </m:oMath>
                </a14:m>
                <a:r>
                  <a:rPr lang="zh-CN" altLang="zh-CN" sz="1600" dirty="0">
                    <a:latin typeface="隶书" panose="02010509060101010101" pitchFamily="49" charset="-122"/>
                    <a:ea typeface="隶书" panose="02010509060101010101" pitchFamily="49" charset="-122"/>
                  </a:rPr>
                  <a:t>的子树，其本身又是只有一个根结点的树。</a:t>
                </a:r>
              </a:p>
              <a:p>
                <a:endParaRPr lang="zh-CN" altLang="en-US" sz="1600" dirty="0"/>
              </a:p>
            </p:txBody>
          </p:sp>
        </mc:Choice>
        <mc:Fallback xmlns="">
          <p:sp>
            <p:nvSpPr>
              <p:cNvPr id="4" name="内容占位符 3">
                <a:extLst>
                  <a:ext uri="{FF2B5EF4-FFF2-40B4-BE49-F238E27FC236}">
                    <a16:creationId xmlns:a16="http://schemas.microsoft.com/office/drawing/2014/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467544" y="915566"/>
                <a:ext cx="8208912" cy="1512168"/>
              </a:xfrm>
              <a:blipFill rotWithShape="0">
                <a:blip r:embed="rId4"/>
                <a:stretch>
                  <a:fillRect l="-594" t="-2016" r="-74" b="-135081"/>
                </a:stretch>
              </a:blipFill>
            </p:spPr>
            <p:txBody>
              <a:bodyPr/>
              <a:lstStyle/>
              <a:p>
                <a:r>
                  <a:rPr lang="zh-CN" altLang="en-US">
                    <a:noFill/>
                  </a:rPr>
                  <a:t> </a:t>
                </a:r>
              </a:p>
            </p:txBody>
          </p:sp>
        </mc:Fallback>
      </mc:AlternateContent>
      <p:sp>
        <p:nvSpPr>
          <p:cNvPr id="5" name="文本占位符 1"/>
          <p:cNvSpPr txBox="1">
            <a:spLocks/>
          </p:cNvSpPr>
          <p:nvPr/>
        </p:nvSpPr>
        <p:spPr>
          <a:xfrm>
            <a:off x="1010903" y="73288"/>
            <a:ext cx="6246153" cy="947439"/>
          </a:xfrm>
          <a:prstGeom prst="rect">
            <a:avLst/>
          </a:prstGeom>
          <a:noFill/>
          <a:ln w="9525">
            <a:noFill/>
          </a:ln>
          <a:effectLst>
            <a:outerShdw blurRad="50800" dist="38100" dir="2700000" algn="tl" rotWithShape="0">
              <a:prstClr val="black">
                <a:alpha val="40000"/>
              </a:prstClr>
            </a:outerShdw>
          </a:effectLst>
        </p:spPr>
        <p:txBody>
          <a:bodyPr vert="horz" wrap="square" lIns="68580" tIns="34290" rIns="68580" bIns="34290" anchor="t">
            <a:spAutoFit/>
          </a:bodyPr>
          <a:lstStyle>
            <a:lvl1pPr marL="171450" indent="-171450" algn="l" defTabSz="685800" rtl="0" eaLnBrk="1" latinLnBrk="0" hangingPunct="1">
              <a:lnSpc>
                <a:spcPct val="90000"/>
              </a:lnSpc>
              <a:spcBef>
                <a:spcPts val="750"/>
              </a:spcBef>
              <a:buFont typeface="Arial" panose="020B0604020202020204" pitchFamily="34" charset="0"/>
              <a:buNone/>
              <a:defRPr lang="zh-CN" altLang="en-US" sz="2800" b="1" kern="1200"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fontAlgn="auto">
              <a:spcAft>
                <a:spcPts val="0"/>
              </a:spcAft>
            </a:pPr>
            <a:endParaRPr lang="zh-CN" altLang="en-US" dirty="0"/>
          </a:p>
          <a:p>
            <a:pPr fontAlgn="auto">
              <a:spcAft>
                <a:spcPts val="0"/>
              </a:spcAft>
            </a:pP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2975914687"/>
              </p:ext>
            </p:extLst>
          </p:nvPr>
        </p:nvGraphicFramePr>
        <p:xfrm>
          <a:off x="4499992" y="41829"/>
          <a:ext cx="4248472" cy="1908133"/>
        </p:xfrm>
        <a:graphic>
          <a:graphicData uri="http://schemas.openxmlformats.org/presentationml/2006/ole">
            <mc:AlternateContent xmlns:mc="http://schemas.openxmlformats.org/markup-compatibility/2006">
              <mc:Choice xmlns:v="urn:schemas-microsoft-com:vml" Requires="v">
                <p:oleObj spid="_x0000_s1033" name="Visio" r:id="rId5" imgW="3461023" imgH="1557289" progId="Visio.Drawing.11">
                  <p:embed/>
                </p:oleObj>
              </mc:Choice>
              <mc:Fallback>
                <p:oleObj name="Visio" r:id="rId5" imgW="3461023" imgH="155728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41829"/>
                        <a:ext cx="4248472" cy="1908133"/>
                      </a:xfrm>
                      <a:prstGeom prst="rect">
                        <a:avLst/>
                      </a:prstGeom>
                      <a:noFill/>
                      <a:ln>
                        <a:noFill/>
                      </a:ln>
                    </p:spPr>
                  </p:pic>
                </p:oleObj>
              </mc:Fallback>
            </mc:AlternateContent>
          </a:graphicData>
        </a:graphic>
      </p:graphicFrame>
      <p:sp>
        <p:nvSpPr>
          <p:cNvPr id="8" name="椭圆 7"/>
          <p:cNvSpPr/>
          <p:nvPr/>
        </p:nvSpPr>
        <p:spPr>
          <a:xfrm>
            <a:off x="6804248" y="411510"/>
            <a:ext cx="576064"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8" idx="3"/>
          </p:cNvCxnSpPr>
          <p:nvPr/>
        </p:nvCxnSpPr>
        <p:spPr>
          <a:xfrm flipV="1">
            <a:off x="1062151" y="1394913"/>
            <a:ext cx="5826460" cy="11048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7452320" y="470914"/>
            <a:ext cx="288032" cy="92399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箭头连接符 10"/>
          <p:cNvCxnSpPr/>
          <p:nvPr/>
        </p:nvCxnSpPr>
        <p:spPr>
          <a:xfrm flipV="1">
            <a:off x="1134159" y="1394913"/>
            <a:ext cx="6462177" cy="153687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757660" y="470914"/>
            <a:ext cx="1206828" cy="123674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1044843" y="1707654"/>
            <a:ext cx="7218108" cy="15841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1000"/>
                                        <p:tgtEl>
                                          <p:spTgt spid="4">
                                            <p:txEl>
                                              <p:pRg st="5" end="5"/>
                                            </p:txEl>
                                          </p:spTgt>
                                        </p:tgtEl>
                                      </p:cBhvr>
                                    </p:animEffect>
                                    <p:anim calcmode="lin" valueType="num">
                                      <p:cBhvr>
                                        <p:cTn id="4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anim calcmode="lin" valueType="num">
                                      <p:cBhvr additive="base">
                                        <p:cTn id="66"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 calcmode="lin" valueType="num">
                                      <p:cBhvr additive="base">
                                        <p:cTn id="8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线索二叉树</a:t>
            </a:r>
          </a:p>
        </p:txBody>
      </p:sp>
      <p:sp>
        <p:nvSpPr>
          <p:cNvPr id="3" name="内容占位符 2"/>
          <p:cNvSpPr>
            <a:spLocks noGrp="1"/>
          </p:cNvSpPr>
          <p:nvPr>
            <p:ph sz="quarter" idx="11"/>
          </p:nvPr>
        </p:nvSpPr>
        <p:spPr/>
        <p:txBody>
          <a:bodyPr/>
          <a:lstStyle/>
          <a:p>
            <a:pPr algn="just">
              <a:lnSpc>
                <a:spcPts val="2800"/>
              </a:lnSpc>
              <a:spcBef>
                <a:spcPts val="0"/>
              </a:spcBef>
            </a:pPr>
            <a:r>
              <a:rPr lang="zh-CN" altLang="en-US" sz="1800" dirty="0">
                <a:latin typeface="隶书" panose="02010509060101010101" pitchFamily="49" charset="-122"/>
                <a:ea typeface="隶书" panose="02010509060101010101" pitchFamily="49" charset="-122"/>
              </a:rPr>
              <a:t>遍历二叉树是以一定规则将二叉树中的结点排列成一个线性序列的过程。 与线性表相 比</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二叉树的遍历存在如下问题</a:t>
            </a:r>
            <a:r>
              <a:rPr lang="en-US" altLang="zh-CN" sz="1800" dirty="0">
                <a:latin typeface="隶书" panose="02010509060101010101" pitchFamily="49" charset="-122"/>
                <a:ea typeface="隶书" panose="02010509060101010101" pitchFamily="49" charset="-122"/>
              </a:rPr>
              <a:t>: </a:t>
            </a:r>
          </a:p>
          <a:p>
            <a:pPr algn="just">
              <a:lnSpc>
                <a:spcPts val="2800"/>
              </a:lnSpc>
              <a:spcBef>
                <a:spcPts val="0"/>
              </a:spcBef>
            </a:pPr>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遍历算法复杂而费时</a:t>
            </a:r>
            <a:r>
              <a:rPr lang="en-US" altLang="zh-CN" sz="1800" dirty="0">
                <a:latin typeface="隶书" panose="02010509060101010101" pitchFamily="49" charset="-122"/>
                <a:ea typeface="隶书" panose="02010509060101010101" pitchFamily="49" charset="-122"/>
              </a:rPr>
              <a:t>;</a:t>
            </a:r>
          </a:p>
          <a:p>
            <a:pPr algn="just">
              <a:lnSpc>
                <a:spcPts val="2800"/>
              </a:lnSpc>
              <a:spcBef>
                <a:spcPts val="0"/>
              </a:spcBef>
            </a:pPr>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为检索或查找二叉树中某结点在某种遍历下的前驱结点和后继结点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必须从根结点 开始遍历</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直到找到该结点的前驱结点和后继结点。 </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en-US" sz="1800" dirty="0">
                <a:latin typeface="隶书" panose="02010509060101010101" pitchFamily="49" charset="-122"/>
                <a:ea typeface="隶书" panose="02010509060101010101" pitchFamily="49" charset="-122"/>
              </a:rPr>
              <a:t>为此</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我们引入线索二叉树的概念</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线索二叉树可以简化遍历算法</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提高遍历效率。</a:t>
            </a:r>
          </a:p>
        </p:txBody>
      </p:sp>
    </p:spTree>
    <p:extLst>
      <p:ext uri="{BB962C8B-B14F-4D97-AF65-F5344CB8AC3E}">
        <p14:creationId xmlns:p14="http://schemas.microsoft.com/office/powerpoint/2010/main" val="14233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线索二叉树的概念</a:t>
            </a:r>
          </a:p>
        </p:txBody>
      </p:sp>
      <p:sp>
        <p:nvSpPr>
          <p:cNvPr id="3" name="内容占位符 2"/>
          <p:cNvSpPr>
            <a:spLocks noGrp="1"/>
          </p:cNvSpPr>
          <p:nvPr>
            <p:ph sz="quarter" idx="11"/>
          </p:nvPr>
        </p:nvSpPr>
        <p:spPr>
          <a:xfrm>
            <a:off x="195845" y="915566"/>
            <a:ext cx="8928992" cy="3507876"/>
          </a:xfrm>
        </p:spPr>
        <p:txBody>
          <a:bodyPr/>
          <a:lstStyle/>
          <a:p>
            <a:pPr algn="just">
              <a:lnSpc>
                <a:spcPts val="2800"/>
              </a:lnSpc>
              <a:spcBef>
                <a:spcPts val="0"/>
              </a:spcBef>
            </a:pPr>
            <a:r>
              <a:rPr lang="zh-CN" altLang="en-US" sz="1800" dirty="0">
                <a:latin typeface="隶书" panose="02010509060101010101" pitchFamily="49" charset="-122"/>
                <a:ea typeface="隶书" panose="02010509060101010101" pitchFamily="49" charset="-122"/>
              </a:rPr>
              <a:t>对于一个具有</a:t>
            </a:r>
            <a:r>
              <a:rPr lang="en-US" altLang="zh-CN" sz="1800" dirty="0">
                <a:latin typeface="隶书" panose="02010509060101010101" pitchFamily="49" charset="-122"/>
                <a:ea typeface="隶书" panose="02010509060101010101" pitchFamily="49" charset="-122"/>
              </a:rPr>
              <a:t>n</a:t>
            </a:r>
            <a:r>
              <a:rPr lang="zh-CN" altLang="en-US" sz="1800" dirty="0">
                <a:latin typeface="隶书" panose="02010509060101010101" pitchFamily="49" charset="-122"/>
                <a:ea typeface="隶书" panose="02010509060101010101" pitchFamily="49" charset="-122"/>
              </a:rPr>
              <a:t>个结点的二叉树</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若采用二叉链表存储结构</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a:t>
            </a:r>
            <a:r>
              <a:rPr lang="en-US" altLang="zh-CN" sz="1800" dirty="0">
                <a:latin typeface="隶书" panose="02010509060101010101" pitchFamily="49" charset="-122"/>
                <a:ea typeface="隶书" panose="02010509060101010101" pitchFamily="49" charset="-122"/>
              </a:rPr>
              <a:t>2n</a:t>
            </a:r>
            <a:r>
              <a:rPr lang="zh-CN" altLang="en-US" sz="1800" dirty="0">
                <a:latin typeface="隶书" panose="02010509060101010101" pitchFamily="49" charset="-122"/>
                <a:ea typeface="隶书" panose="02010509060101010101" pitchFamily="49" charset="-122"/>
              </a:rPr>
              <a:t>个指针域中只有</a:t>
            </a:r>
            <a:r>
              <a:rPr lang="en-US" altLang="zh-CN" sz="1800" dirty="0">
                <a:latin typeface="隶书" panose="02010509060101010101" pitchFamily="49" charset="-122"/>
                <a:ea typeface="隶书" panose="02010509060101010101" pitchFamily="49" charset="-122"/>
              </a:rPr>
              <a:t>n-1 </a:t>
            </a:r>
            <a:r>
              <a:rPr lang="zh-CN" altLang="en-US" sz="1800" dirty="0">
                <a:latin typeface="隶书" panose="02010509060101010101" pitchFamily="49" charset="-122"/>
                <a:ea typeface="隶书" panose="02010509060101010101" pitchFamily="49" charset="-122"/>
              </a:rPr>
              <a:t>个指针域用来存储孩子结点的地址</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另外</a:t>
            </a:r>
            <a:r>
              <a:rPr lang="en-US" altLang="zh-CN" sz="1800" dirty="0">
                <a:latin typeface="隶书" panose="02010509060101010101" pitchFamily="49" charset="-122"/>
                <a:ea typeface="隶书" panose="02010509060101010101" pitchFamily="49" charset="-122"/>
              </a:rPr>
              <a:t>n+1</a:t>
            </a:r>
            <a:r>
              <a:rPr lang="zh-CN" altLang="en-US" sz="1800" dirty="0">
                <a:latin typeface="隶书" panose="02010509060101010101" pitchFamily="49" charset="-122"/>
                <a:ea typeface="隶书" panose="02010509060101010101" pitchFamily="49" charset="-122"/>
              </a:rPr>
              <a:t>个指针域为空。可以利用这些空指针域存 放指向该结点在某种遍历序列中的前驱结点和后继结点的指针。这种指向线性序列中前驱结点和后继结点的指针称为</a:t>
            </a:r>
            <a:r>
              <a:rPr lang="zh-CN" altLang="en-US" sz="1800" dirty="0">
                <a:solidFill>
                  <a:srgbClr val="0070C0"/>
                </a:solidFill>
                <a:latin typeface="隶书" panose="02010509060101010101" pitchFamily="49" charset="-122"/>
                <a:ea typeface="隶书" panose="02010509060101010101" pitchFamily="49" charset="-122"/>
              </a:rPr>
              <a:t>线索</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en-US" sz="1800" dirty="0">
                <a:latin typeface="隶书" panose="02010509060101010101" pitchFamily="49" charset="-122"/>
                <a:ea typeface="隶书" panose="02010509060101010101" pitchFamily="49" charset="-122"/>
              </a:rPr>
              <a:t>遍历的方式不同</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产生的遍历线性序列也不同</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做如下规定</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若结点有左子树</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则其</a:t>
            </a: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lchild</a:t>
            </a:r>
            <a:r>
              <a:rPr lang="zh-CN" altLang="en-US" sz="1800" dirty="0">
                <a:latin typeface="隶书" panose="02010509060101010101" pitchFamily="49" charset="-122"/>
                <a:ea typeface="隶书" panose="02010509060101010101" pitchFamily="49" charset="-122"/>
              </a:rPr>
              <a:t>域指向其左孩子结点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否则指向其前驱结点</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若结点有右子树</a:t>
            </a:r>
            <a:r>
              <a:rPr lang="en-US" altLang="zh-CN" sz="1800" dirty="0">
                <a:latin typeface="隶书" panose="02010509060101010101" pitchFamily="49" charset="-122"/>
                <a:ea typeface="隶书" panose="02010509060101010101" pitchFamily="49" charset="-122"/>
              </a:rPr>
              <a:t>,</a:t>
            </a:r>
            <a:r>
              <a:rPr lang="zh-CN" altLang="en-US" sz="1800" dirty="0" smtClean="0">
                <a:latin typeface="隶书" panose="02010509060101010101" pitchFamily="49" charset="-122"/>
                <a:ea typeface="隶书" panose="02010509060101010101" pitchFamily="49" charset="-122"/>
              </a:rPr>
              <a:t>则</a:t>
            </a:r>
            <a:r>
              <a:rPr lang="en-US" altLang="zh-CN" sz="1800" dirty="0" err="1" smtClean="0">
                <a:latin typeface="隶书" panose="02010509060101010101" pitchFamily="49" charset="-122"/>
                <a:ea typeface="隶书" panose="02010509060101010101" pitchFamily="49" charset="-122"/>
              </a:rPr>
              <a:t>rchild</a:t>
            </a:r>
            <a:r>
              <a:rPr lang="zh-CN" altLang="en-US" sz="1800" dirty="0" smtClean="0">
                <a:latin typeface="隶书" panose="02010509060101010101" pitchFamily="49" charset="-122"/>
                <a:ea typeface="隶书" panose="02010509060101010101" pitchFamily="49" charset="-122"/>
              </a:rPr>
              <a:t>指向</a:t>
            </a:r>
            <a:r>
              <a:rPr lang="zh-CN" altLang="en-US" sz="1800" dirty="0">
                <a:latin typeface="隶书" panose="02010509060101010101" pitchFamily="49" charset="-122"/>
                <a:ea typeface="隶书" panose="02010509060101010101" pitchFamily="49" charset="-122"/>
              </a:rPr>
              <a:t>其右孩子结点</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否则指向其后继结点。</a:t>
            </a:r>
            <a:endParaRPr lang="en-US" altLang="zh-CN" sz="1800" dirty="0">
              <a:latin typeface="隶书" panose="02010509060101010101" pitchFamily="49" charset="-122"/>
              <a:ea typeface="隶书" panose="02010509060101010101" pitchFamily="49" charset="-122"/>
            </a:endParaRPr>
          </a:p>
        </p:txBody>
      </p:sp>
      <p:sp>
        <p:nvSpPr>
          <p:cNvPr id="6" name="文本框 5"/>
          <p:cNvSpPr txBox="1"/>
          <p:nvPr/>
        </p:nvSpPr>
        <p:spPr>
          <a:xfrm>
            <a:off x="195845" y="867129"/>
            <a:ext cx="8838656" cy="1477328"/>
          </a:xfrm>
          <a:prstGeom prst="rect">
            <a:avLst/>
          </a:prstGeom>
          <a:solidFill>
            <a:srgbClr val="FFC000"/>
          </a:solidFill>
        </p:spPr>
        <p:txBody>
          <a:bodyPr wrap="square" rtlCol="0">
            <a:spAutoFit/>
          </a:bodyPr>
          <a:lstStyle/>
          <a:p>
            <a:r>
              <a:rPr lang="zh-CN" altLang="en-US" dirty="0">
                <a:latin typeface="隶书" panose="02010509060101010101" pitchFamily="49" charset="-122"/>
                <a:ea typeface="隶书" panose="02010509060101010101" pitchFamily="49" charset="-122"/>
              </a:rPr>
              <a:t>  </a:t>
            </a:r>
            <a:r>
              <a:rPr lang="zh-CN" altLang="en-US" dirty="0">
                <a:solidFill>
                  <a:srgbClr val="C00000"/>
                </a:solidFill>
                <a:latin typeface="隶书" panose="02010509060101010101" pitchFamily="49" charset="-122"/>
                <a:ea typeface="隶书" panose="02010509060101010101" pitchFamily="49" charset="-122"/>
              </a:rPr>
              <a:t>为了避免混淆</a:t>
            </a:r>
            <a:r>
              <a:rPr lang="en-US" altLang="zh-CN" dirty="0">
                <a:solidFill>
                  <a:srgbClr val="C00000"/>
                </a:solidFill>
                <a:latin typeface="隶书" panose="02010509060101010101" pitchFamily="49" charset="-122"/>
                <a:ea typeface="隶书" panose="02010509060101010101" pitchFamily="49" charset="-122"/>
              </a:rPr>
              <a:t>,</a:t>
            </a:r>
            <a:r>
              <a:rPr lang="zh-CN" altLang="en-US" dirty="0">
                <a:solidFill>
                  <a:srgbClr val="C00000"/>
                </a:solidFill>
                <a:latin typeface="隶书" panose="02010509060101010101" pitchFamily="49" charset="-122"/>
                <a:ea typeface="隶书" panose="02010509060101010101" pitchFamily="49" charset="-122"/>
              </a:rPr>
              <a:t>重新定义结点的结构</a:t>
            </a:r>
            <a:r>
              <a:rPr lang="en-US" altLang="zh-CN" dirty="0">
                <a:solidFill>
                  <a:srgbClr val="C00000"/>
                </a:solidFill>
                <a:latin typeface="隶书" panose="02010509060101010101" pitchFamily="49" charset="-122"/>
                <a:ea typeface="隶书" panose="02010509060101010101" pitchFamily="49" charset="-122"/>
              </a:rPr>
              <a:t>,</a:t>
            </a:r>
            <a:r>
              <a:rPr lang="zh-CN" altLang="en-US" dirty="0">
                <a:solidFill>
                  <a:srgbClr val="C00000"/>
                </a:solidFill>
                <a:latin typeface="隶书" panose="02010509060101010101" pitchFamily="49" charset="-122"/>
                <a:ea typeface="隶书" panose="02010509060101010101" pitchFamily="49" charset="-122"/>
              </a:rPr>
              <a:t>在结点的存储结构上增加标志位</a:t>
            </a:r>
            <a:r>
              <a:rPr lang="en-US" altLang="zh-CN" dirty="0" err="1">
                <a:solidFill>
                  <a:srgbClr val="C00000"/>
                </a:solidFill>
                <a:latin typeface="隶书" panose="02010509060101010101" pitchFamily="49" charset="-122"/>
                <a:ea typeface="隶书" panose="02010509060101010101" pitchFamily="49" charset="-122"/>
              </a:rPr>
              <a:t>ltag</a:t>
            </a:r>
            <a:r>
              <a:rPr lang="zh-CN" altLang="en-US" dirty="0">
                <a:solidFill>
                  <a:srgbClr val="C00000"/>
                </a:solidFill>
                <a:latin typeface="隶书" panose="02010509060101010101" pitchFamily="49" charset="-122"/>
                <a:ea typeface="隶书" panose="02010509060101010101" pitchFamily="49" charset="-122"/>
              </a:rPr>
              <a:t>和</a:t>
            </a:r>
            <a:r>
              <a:rPr lang="en-US" altLang="zh-CN" dirty="0" err="1">
                <a:solidFill>
                  <a:srgbClr val="C00000"/>
                </a:solidFill>
                <a:latin typeface="隶书" panose="02010509060101010101" pitchFamily="49" charset="-122"/>
                <a:ea typeface="隶书" panose="02010509060101010101" pitchFamily="49" charset="-122"/>
              </a:rPr>
              <a:t>rtag</a:t>
            </a:r>
            <a:r>
              <a:rPr lang="zh-CN" altLang="en-US" dirty="0">
                <a:solidFill>
                  <a:srgbClr val="C00000"/>
                </a:solidFill>
                <a:latin typeface="隶书" panose="02010509060101010101" pitchFamily="49" charset="-122"/>
                <a:ea typeface="隶书" panose="02010509060101010101" pitchFamily="49" charset="-122"/>
              </a:rPr>
              <a:t>来区分这两种情况</a:t>
            </a:r>
            <a:r>
              <a:rPr lang="en-US" altLang="zh-CN" dirty="0">
                <a:solidFill>
                  <a:srgbClr val="C00000"/>
                </a:solidFill>
                <a:latin typeface="隶书" panose="02010509060101010101" pitchFamily="49" charset="-122"/>
                <a:ea typeface="隶书" panose="02010509060101010101" pitchFamily="49" charset="-122"/>
              </a:rPr>
              <a:t>, </a:t>
            </a:r>
            <a:r>
              <a:rPr lang="zh-CN" altLang="en-US" dirty="0">
                <a:solidFill>
                  <a:srgbClr val="C00000"/>
                </a:solidFill>
                <a:latin typeface="隶书" panose="02010509060101010101" pitchFamily="49" charset="-122"/>
                <a:ea typeface="隶书" panose="02010509060101010101" pitchFamily="49" charset="-122"/>
              </a:rPr>
              <a:t>如图所示。</a:t>
            </a:r>
            <a:endParaRPr lang="en-US" altLang="zh-CN" dirty="0">
              <a:solidFill>
                <a:srgbClr val="C00000"/>
              </a:solidFill>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  </a:t>
            </a:r>
            <a:r>
              <a:rPr lang="zh-CN" altLang="en-US" dirty="0">
                <a:solidFill>
                  <a:srgbClr val="002060"/>
                </a:solidFill>
                <a:latin typeface="隶书" panose="02010509060101010101" pitchFamily="49" charset="-122"/>
                <a:ea typeface="隶书" panose="02010509060101010101" pitchFamily="49" charset="-122"/>
              </a:rPr>
              <a:t>其中</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ltag</a:t>
            </a:r>
            <a:r>
              <a:rPr lang="zh-CN" altLang="en-US" dirty="0">
                <a:solidFill>
                  <a:srgbClr val="002060"/>
                </a:solidFill>
                <a:latin typeface="隶书" panose="02010509060101010101" pitchFamily="49" charset="-122"/>
                <a:ea typeface="隶书" panose="02010509060101010101" pitchFamily="49" charset="-122"/>
              </a:rPr>
              <a:t>为</a:t>
            </a:r>
            <a:r>
              <a:rPr lang="en-US" altLang="zh-CN" dirty="0">
                <a:solidFill>
                  <a:srgbClr val="002060"/>
                </a:solidFill>
                <a:latin typeface="隶书" panose="02010509060101010101" pitchFamily="49" charset="-122"/>
                <a:ea typeface="隶书" panose="02010509060101010101" pitchFamily="49" charset="-122"/>
              </a:rPr>
              <a:t>0 </a:t>
            </a:r>
            <a:r>
              <a:rPr lang="zh-CN" altLang="en-US" dirty="0">
                <a:solidFill>
                  <a:srgbClr val="002060"/>
                </a:solidFill>
                <a:latin typeface="隶书" panose="02010509060101010101" pitchFamily="49" charset="-122"/>
                <a:ea typeface="隶书" panose="02010509060101010101" pitchFamily="49" charset="-122"/>
              </a:rPr>
              <a:t>时</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lchild</a:t>
            </a:r>
            <a:r>
              <a:rPr lang="zh-CN" altLang="en-US" dirty="0">
                <a:solidFill>
                  <a:srgbClr val="002060"/>
                </a:solidFill>
                <a:latin typeface="隶书" panose="02010509060101010101" pitchFamily="49" charset="-122"/>
                <a:ea typeface="隶书" panose="02010509060101010101" pitchFamily="49" charset="-122"/>
              </a:rPr>
              <a:t>域指向结点的左孩子</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ltag</a:t>
            </a:r>
            <a:r>
              <a:rPr lang="zh-CN" altLang="en-US" dirty="0">
                <a:solidFill>
                  <a:srgbClr val="002060"/>
                </a:solidFill>
                <a:latin typeface="隶书" panose="02010509060101010101" pitchFamily="49" charset="-122"/>
                <a:ea typeface="隶书" panose="02010509060101010101" pitchFamily="49" charset="-122"/>
              </a:rPr>
              <a:t>为</a:t>
            </a:r>
            <a:r>
              <a:rPr lang="en-US" altLang="zh-CN" dirty="0">
                <a:solidFill>
                  <a:srgbClr val="002060"/>
                </a:solidFill>
                <a:latin typeface="隶书" panose="02010509060101010101" pitchFamily="49" charset="-122"/>
                <a:ea typeface="隶书" panose="02010509060101010101" pitchFamily="49" charset="-122"/>
              </a:rPr>
              <a:t>1</a:t>
            </a:r>
            <a:r>
              <a:rPr lang="zh-CN" altLang="en-US" dirty="0">
                <a:solidFill>
                  <a:srgbClr val="002060"/>
                </a:solidFill>
                <a:latin typeface="隶书" panose="02010509060101010101" pitchFamily="49" charset="-122"/>
                <a:ea typeface="隶书" panose="02010509060101010101" pitchFamily="49" charset="-122"/>
              </a:rPr>
              <a:t>时</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lchild</a:t>
            </a:r>
            <a:r>
              <a:rPr lang="zh-CN" altLang="en-US" dirty="0">
                <a:solidFill>
                  <a:srgbClr val="002060"/>
                </a:solidFill>
                <a:latin typeface="隶书" panose="02010509060101010101" pitchFamily="49" charset="-122"/>
                <a:ea typeface="隶书" panose="02010509060101010101" pitchFamily="49" charset="-122"/>
              </a:rPr>
              <a:t>域指向结点的前驱</a:t>
            </a:r>
            <a:r>
              <a:rPr lang="en-US" altLang="zh-CN" dirty="0">
                <a:solidFill>
                  <a:srgbClr val="002060"/>
                </a:solidFill>
                <a:latin typeface="隶书" panose="02010509060101010101" pitchFamily="49" charset="-122"/>
                <a:ea typeface="隶书" panose="02010509060101010101" pitchFamily="49" charset="-122"/>
              </a:rPr>
              <a:t>; </a:t>
            </a:r>
            <a:r>
              <a:rPr lang="en-US" altLang="zh-CN" dirty="0" err="1">
                <a:solidFill>
                  <a:srgbClr val="002060"/>
                </a:solidFill>
                <a:latin typeface="隶书" panose="02010509060101010101" pitchFamily="49" charset="-122"/>
                <a:ea typeface="隶书" panose="02010509060101010101" pitchFamily="49" charset="-122"/>
              </a:rPr>
              <a:t>rtag</a:t>
            </a:r>
            <a:r>
              <a:rPr lang="zh-CN" altLang="en-US" dirty="0">
                <a:solidFill>
                  <a:srgbClr val="002060"/>
                </a:solidFill>
                <a:latin typeface="隶书" panose="02010509060101010101" pitchFamily="49" charset="-122"/>
                <a:ea typeface="隶书" panose="02010509060101010101" pitchFamily="49" charset="-122"/>
              </a:rPr>
              <a:t>为</a:t>
            </a:r>
            <a:r>
              <a:rPr lang="en-US" altLang="zh-CN" dirty="0">
                <a:solidFill>
                  <a:srgbClr val="002060"/>
                </a:solidFill>
                <a:latin typeface="隶书" panose="02010509060101010101" pitchFamily="49" charset="-122"/>
                <a:ea typeface="隶书" panose="02010509060101010101" pitchFamily="49" charset="-122"/>
              </a:rPr>
              <a:t>0</a:t>
            </a:r>
            <a:r>
              <a:rPr lang="zh-CN" altLang="en-US" dirty="0">
                <a:solidFill>
                  <a:srgbClr val="002060"/>
                </a:solidFill>
                <a:latin typeface="隶书" panose="02010509060101010101" pitchFamily="49" charset="-122"/>
                <a:ea typeface="隶书" panose="02010509060101010101" pitchFamily="49" charset="-122"/>
              </a:rPr>
              <a:t>时</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rchild</a:t>
            </a:r>
            <a:r>
              <a:rPr lang="zh-CN" altLang="en-US" dirty="0">
                <a:solidFill>
                  <a:srgbClr val="002060"/>
                </a:solidFill>
                <a:latin typeface="隶书" panose="02010509060101010101" pitchFamily="49" charset="-122"/>
                <a:ea typeface="隶书" panose="02010509060101010101" pitchFamily="49" charset="-122"/>
              </a:rPr>
              <a:t>域指向结点的右孩子</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rtag</a:t>
            </a:r>
            <a:r>
              <a:rPr lang="zh-CN" altLang="en-US" dirty="0">
                <a:solidFill>
                  <a:srgbClr val="002060"/>
                </a:solidFill>
                <a:latin typeface="隶书" panose="02010509060101010101" pitchFamily="49" charset="-122"/>
                <a:ea typeface="隶书" panose="02010509060101010101" pitchFamily="49" charset="-122"/>
              </a:rPr>
              <a:t>为</a:t>
            </a:r>
            <a:r>
              <a:rPr lang="en-US" altLang="zh-CN" dirty="0">
                <a:solidFill>
                  <a:srgbClr val="002060"/>
                </a:solidFill>
                <a:latin typeface="隶书" panose="02010509060101010101" pitchFamily="49" charset="-122"/>
                <a:ea typeface="隶书" panose="02010509060101010101" pitchFamily="49" charset="-122"/>
              </a:rPr>
              <a:t>1</a:t>
            </a:r>
            <a:r>
              <a:rPr lang="zh-CN" altLang="en-US" dirty="0">
                <a:solidFill>
                  <a:srgbClr val="002060"/>
                </a:solidFill>
                <a:latin typeface="隶书" panose="02010509060101010101" pitchFamily="49" charset="-122"/>
                <a:ea typeface="隶书" panose="02010509060101010101" pitchFamily="49" charset="-122"/>
              </a:rPr>
              <a:t>时</a:t>
            </a:r>
            <a:r>
              <a:rPr lang="en-US" altLang="zh-CN" dirty="0">
                <a:solidFill>
                  <a:srgbClr val="002060"/>
                </a:solidFill>
                <a:latin typeface="隶书" panose="02010509060101010101" pitchFamily="49" charset="-122"/>
                <a:ea typeface="隶书" panose="02010509060101010101" pitchFamily="49" charset="-122"/>
              </a:rPr>
              <a:t>, </a:t>
            </a:r>
            <a:r>
              <a:rPr lang="en-US" altLang="zh-CN" dirty="0" err="1">
                <a:solidFill>
                  <a:srgbClr val="002060"/>
                </a:solidFill>
                <a:latin typeface="隶书" panose="02010509060101010101" pitchFamily="49" charset="-122"/>
                <a:ea typeface="隶书" panose="02010509060101010101" pitchFamily="49" charset="-122"/>
              </a:rPr>
              <a:t>rchild</a:t>
            </a:r>
            <a:r>
              <a:rPr lang="zh-CN" altLang="en-US" dirty="0">
                <a:solidFill>
                  <a:srgbClr val="002060"/>
                </a:solidFill>
                <a:latin typeface="隶书" panose="02010509060101010101" pitchFamily="49" charset="-122"/>
                <a:ea typeface="隶书" panose="02010509060101010101" pitchFamily="49" charset="-122"/>
              </a:rPr>
              <a:t>域指向结点的后继。</a:t>
            </a:r>
          </a:p>
          <a:p>
            <a:endParaRPr lang="zh-CN" altLang="en-US" dirty="0">
              <a:solidFill>
                <a:srgbClr val="002060"/>
              </a:solidFill>
            </a:endParaRPr>
          </a:p>
        </p:txBody>
      </p:sp>
      <p:pic>
        <p:nvPicPr>
          <p:cNvPr id="8" name="图片 7"/>
          <p:cNvPicPr>
            <a:picLocks noChangeAspect="1"/>
          </p:cNvPicPr>
          <p:nvPr/>
        </p:nvPicPr>
        <p:blipFill>
          <a:blip r:embed="rId2"/>
          <a:stretch>
            <a:fillRect/>
          </a:stretch>
        </p:blipFill>
        <p:spPr>
          <a:xfrm>
            <a:off x="1653681" y="3843825"/>
            <a:ext cx="5832648" cy="628857"/>
          </a:xfrm>
          <a:prstGeom prst="rect">
            <a:avLst/>
          </a:prstGeom>
        </p:spPr>
      </p:pic>
      <p:sp>
        <p:nvSpPr>
          <p:cNvPr id="9" name="文本框 8"/>
          <p:cNvSpPr txBox="1"/>
          <p:nvPr/>
        </p:nvSpPr>
        <p:spPr>
          <a:xfrm>
            <a:off x="272352" y="2434612"/>
            <a:ext cx="8838656" cy="923330"/>
          </a:xfrm>
          <a:prstGeom prst="rect">
            <a:avLst/>
          </a:prstGeom>
          <a:solidFill>
            <a:schemeClr val="bg1">
              <a:lumMod val="85000"/>
            </a:schemeClr>
          </a:solidFill>
        </p:spPr>
        <p:txBody>
          <a:bodyPr wrap="square" rtlCol="0">
            <a:spAutoFit/>
          </a:bodyPr>
          <a:lstStyle/>
          <a:p>
            <a:r>
              <a:rPr lang="zh-CN" altLang="en-US" dirty="0"/>
              <a:t>    </a:t>
            </a:r>
            <a:r>
              <a:rPr lang="zh-CN" altLang="en-US" dirty="0">
                <a:latin typeface="隶书" panose="02010509060101010101" pitchFamily="49" charset="-122"/>
                <a:ea typeface="隶书" panose="02010509060101010101" pitchFamily="49" charset="-122"/>
              </a:rPr>
              <a:t>以这种方式定义的二叉树称为线索二叉树</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其存储结构称为</a:t>
            </a:r>
            <a:r>
              <a:rPr lang="zh-CN" altLang="en-US" dirty="0">
                <a:solidFill>
                  <a:srgbClr val="002060"/>
                </a:solidFill>
                <a:latin typeface="隶书" panose="02010509060101010101" pitchFamily="49" charset="-122"/>
                <a:ea typeface="隶书" panose="02010509060101010101" pitchFamily="49" charset="-122"/>
              </a:rPr>
              <a:t>线索二叉链表</a:t>
            </a:r>
            <a:r>
              <a:rPr lang="zh-CN" altLang="en-US" dirty="0">
                <a:latin typeface="隶书" panose="02010509060101010101" pitchFamily="49" charset="-122"/>
                <a:ea typeface="隶书" panose="02010509060101010101" pitchFamily="49" charset="-122"/>
              </a:rPr>
              <a:t>。以某种方式遍历二叉树使其成为线索二叉树的过程称为</a:t>
            </a:r>
            <a:r>
              <a:rPr lang="zh-CN" altLang="en-US" dirty="0">
                <a:solidFill>
                  <a:srgbClr val="002060"/>
                </a:solidFill>
                <a:latin typeface="隶书" panose="02010509060101010101" pitchFamily="49" charset="-122"/>
                <a:ea typeface="隶书" panose="02010509060101010101" pitchFamily="49" charset="-122"/>
              </a:rPr>
              <a:t>二叉树的线索化</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321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 calcmode="lin" valueType="num">
                                      <p:cBhvr additive="base">
                                        <p:cTn id="3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线索二叉树示例</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9036496" cy="3507876"/>
              </a:xfrm>
            </p:spPr>
            <p:txBody>
              <a:bodyPr/>
              <a:lstStyle/>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为使算法设计方便，在线索二叉链表中增加一个头结点。头结点的</a:t>
                </a:r>
                <a14:m>
                  <m:oMath xmlns:m="http://schemas.openxmlformats.org/officeDocument/2006/math">
                    <m:r>
                      <m:rPr>
                        <m:sty m:val="p"/>
                      </m:rPr>
                      <a:rPr lang="en-US" altLang="zh-CN" sz="1800">
                        <a:solidFill>
                          <a:srgbClr val="C00000"/>
                        </a:solidFill>
                        <a:latin typeface="Cambria Math" panose="02040503050406030204" pitchFamily="18" charset="0"/>
                      </a:rPr>
                      <m:t>data</m:t>
                    </m:r>
                  </m:oMath>
                </a14:m>
                <a:r>
                  <a:rPr lang="zh-CN" altLang="zh-CN" sz="1800" dirty="0">
                    <a:solidFill>
                      <a:srgbClr val="C00000"/>
                    </a:solidFill>
                    <a:latin typeface="隶书" panose="02010509060101010101" pitchFamily="49" charset="-122"/>
                    <a:ea typeface="隶书" panose="02010509060101010101" pitchFamily="49" charset="-122"/>
                  </a:rPr>
                  <a:t>域为空；</a:t>
                </a:r>
                <a14:m>
                  <m:oMath xmlns:m="http://schemas.openxmlformats.org/officeDocument/2006/math">
                    <m:r>
                      <m:rPr>
                        <m:sty m:val="p"/>
                      </m:rPr>
                      <a:rPr lang="en-US" altLang="zh-CN" sz="1800">
                        <a:solidFill>
                          <a:srgbClr val="C00000"/>
                        </a:solidFill>
                        <a:latin typeface="Cambria Math" panose="02040503050406030204" pitchFamily="18" charset="0"/>
                      </a:rPr>
                      <m:t>lchild</m:t>
                    </m:r>
                  </m:oMath>
                </a14:m>
                <a:r>
                  <a:rPr lang="zh-CN" altLang="zh-CN" sz="1800" dirty="0">
                    <a:solidFill>
                      <a:srgbClr val="C00000"/>
                    </a:solidFill>
                    <a:latin typeface="隶书" panose="02010509060101010101" pitchFamily="49" charset="-122"/>
                    <a:ea typeface="隶书" panose="02010509060101010101" pitchFamily="49" charset="-122"/>
                  </a:rPr>
                  <a:t>指向根结点</a:t>
                </a:r>
                <a:r>
                  <a:rPr lang="zh-CN" altLang="en-US" sz="1800" dirty="0">
                    <a:solidFill>
                      <a:srgbClr val="C00000"/>
                    </a:solidFill>
                    <a:latin typeface="隶书" panose="02010509060101010101" pitchFamily="49" charset="-122"/>
                    <a:ea typeface="隶书" panose="02010509060101010101" pitchFamily="49" charset="-122"/>
                  </a:rPr>
                  <a:t>，</a:t>
                </a:r>
                <a:r>
                  <a:rPr lang="en-US" altLang="zh-CN" sz="1800" dirty="0" err="1">
                    <a:solidFill>
                      <a:srgbClr val="C00000"/>
                    </a:solidFill>
                    <a:latin typeface="隶书" panose="02010509060101010101" pitchFamily="49" charset="-122"/>
                    <a:ea typeface="隶书" panose="02010509060101010101" pitchFamily="49" charset="-122"/>
                  </a:rPr>
                  <a:t>ltag</a:t>
                </a:r>
                <a:r>
                  <a:rPr lang="zh-CN" altLang="zh-CN" sz="1800" dirty="0">
                    <a:solidFill>
                      <a:srgbClr val="C00000"/>
                    </a:solidFill>
                    <a:latin typeface="隶书" panose="02010509060101010101" pitchFamily="49" charset="-122"/>
                    <a:ea typeface="隶书" panose="02010509060101010101" pitchFamily="49" charset="-122"/>
                  </a:rPr>
                  <a:t>为</a:t>
                </a:r>
                <a:r>
                  <a:rPr lang="en-US" altLang="zh-CN" sz="1800" dirty="0">
                    <a:solidFill>
                      <a:srgbClr val="C00000"/>
                    </a:solidFill>
                    <a:latin typeface="隶书" panose="02010509060101010101" pitchFamily="49" charset="-122"/>
                    <a:ea typeface="隶书" panose="02010509060101010101" pitchFamily="49" charset="-122"/>
                  </a:rPr>
                  <a:t>0</a:t>
                </a:r>
                <a:r>
                  <a:rPr lang="zh-CN" altLang="zh-CN" sz="1800" dirty="0">
                    <a:solidFill>
                      <a:srgbClr val="C00000"/>
                    </a:solidFill>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solidFill>
                          <a:srgbClr val="C00000"/>
                        </a:solidFill>
                        <a:latin typeface="Cambria Math" panose="02040503050406030204" pitchFamily="18" charset="0"/>
                      </a:rPr>
                      <m:t>rchild</m:t>
                    </m:r>
                  </m:oMath>
                </a14:m>
                <a:r>
                  <a:rPr lang="zh-CN" altLang="zh-CN" sz="1800" dirty="0">
                    <a:solidFill>
                      <a:srgbClr val="C00000"/>
                    </a:solidFill>
                    <a:latin typeface="隶书" panose="02010509060101010101" pitchFamily="49" charset="-122"/>
                    <a:ea typeface="隶书" panose="02010509060101010101" pitchFamily="49" charset="-122"/>
                  </a:rPr>
                  <a:t>指向按某种方式遍历时的最后一个结点，</a:t>
                </a:r>
                <a:r>
                  <a:rPr lang="en-US" altLang="zh-CN" sz="1800" dirty="0" err="1">
                    <a:solidFill>
                      <a:srgbClr val="C00000"/>
                    </a:solidFill>
                    <a:latin typeface="隶书" panose="02010509060101010101" pitchFamily="49" charset="-122"/>
                    <a:ea typeface="隶书" panose="02010509060101010101" pitchFamily="49" charset="-122"/>
                  </a:rPr>
                  <a:t>rtag</a:t>
                </a:r>
                <a:r>
                  <a:rPr lang="zh-CN" altLang="zh-CN" sz="1800" dirty="0">
                    <a:solidFill>
                      <a:srgbClr val="C00000"/>
                    </a:solidFill>
                    <a:latin typeface="隶书" panose="02010509060101010101" pitchFamily="49" charset="-122"/>
                    <a:ea typeface="隶书" panose="02010509060101010101" pitchFamily="49" charset="-122"/>
                  </a:rPr>
                  <a:t>为</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下</a:t>
                </a:r>
                <a:r>
                  <a:rPr lang="zh-CN" altLang="zh-CN" sz="1800" dirty="0">
                    <a:solidFill>
                      <a:srgbClr val="C00000"/>
                    </a:solidFill>
                    <a:latin typeface="隶书" panose="02010509060101010101" pitchFamily="49" charset="-122"/>
                    <a:ea typeface="隶书" panose="02010509060101010101" pitchFamily="49" charset="-122"/>
                  </a:rPr>
                  <a:t>图给出了线索二叉树的存储结构。</a:t>
                </a:r>
                <a:endParaRPr lang="en-US" altLang="zh-CN" sz="1800" dirty="0">
                  <a:solidFill>
                    <a:srgbClr val="C00000"/>
                  </a:solidFill>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其中图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为一棵二叉树；</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为先序线索链表；</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smtClean="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t>
                </a:r>
                <a:r>
                  <a:rPr lang="en-US" altLang="zh-CN" sz="1800" dirty="0" smtClean="0">
                    <a:latin typeface="隶书" panose="02010509060101010101" pitchFamily="49" charset="-122"/>
                    <a:ea typeface="隶书" panose="02010509060101010101" pitchFamily="49" charset="-122"/>
                  </a:rPr>
                  <a:t>c)</a:t>
                </a:r>
                <a:r>
                  <a:rPr lang="zh-CN" altLang="zh-CN" sz="1800" dirty="0" smtClean="0">
                    <a:latin typeface="隶书" panose="02010509060101010101" pitchFamily="49" charset="-122"/>
                    <a:ea typeface="隶书" panose="02010509060101010101" pitchFamily="49" charset="-122"/>
                  </a:rPr>
                  <a:t>为</a:t>
                </a:r>
                <a:r>
                  <a:rPr lang="zh-CN" altLang="zh-CN" sz="1800" dirty="0">
                    <a:latin typeface="隶书" panose="02010509060101010101" pitchFamily="49" charset="-122"/>
                    <a:ea typeface="隶书" panose="02010509060101010101" pitchFamily="49" charset="-122"/>
                  </a:rPr>
                  <a:t>中序线索链表；</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(d)</a:t>
                </a:r>
                <a:r>
                  <a:rPr lang="zh-CN" altLang="zh-CN" sz="1800" dirty="0">
                    <a:latin typeface="隶书" panose="02010509060101010101" pitchFamily="49" charset="-122"/>
                    <a:ea typeface="隶书" panose="02010509060101010101" pitchFamily="49" charset="-122"/>
                  </a:rPr>
                  <a:t>为后序线索链表。</a:t>
                </a: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endParaRPr lang="en-US" altLang="zh-CN" sz="1800" dirty="0" smtClean="0">
                  <a:latin typeface="隶书" panose="02010509060101010101" pitchFamily="49" charset="-122"/>
                  <a:ea typeface="隶书" panose="02010509060101010101" pitchFamily="49" charset="-122"/>
                </a:endParaRPr>
              </a:p>
              <a:p>
                <a:pPr algn="just">
                  <a:lnSpc>
                    <a:spcPts val="2800"/>
                  </a:lnSpc>
                  <a:spcBef>
                    <a:spcPts val="0"/>
                  </a:spcBef>
                </a:pPr>
                <a:endParaRPr lang="en-US" altLang="zh-CN" sz="1800" dirty="0" smtClean="0">
                  <a:latin typeface="隶书" panose="02010509060101010101" pitchFamily="49" charset="-122"/>
                  <a:ea typeface="隶书" panose="02010509060101010101" pitchFamily="49" charset="-122"/>
                </a:endParaRPr>
              </a:p>
              <a:p>
                <a:pPr algn="just">
                  <a:lnSpc>
                    <a:spcPts val="2800"/>
                  </a:lnSpc>
                  <a:spcBef>
                    <a:spcPts val="0"/>
                  </a:spcBef>
                </a:pPr>
                <a:endParaRPr lang="en-US" altLang="zh-CN" sz="1800" dirty="0">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smtClean="0">
                    <a:latin typeface="隶书" panose="02010509060101010101" pitchFamily="49" charset="-122"/>
                    <a:ea typeface="隶书" panose="02010509060101010101" pitchFamily="49" charset="-122"/>
                  </a:rPr>
                  <a:t>图</a:t>
                </a:r>
                <a:r>
                  <a:rPr lang="zh-CN" altLang="zh-CN" sz="1800" dirty="0">
                    <a:latin typeface="隶书" panose="02010509060101010101" pitchFamily="49" charset="-122"/>
                    <a:ea typeface="隶书" panose="02010509060101010101" pitchFamily="49" charset="-122"/>
                  </a:rPr>
                  <a:t>中虚线表示线索二叉链表中的线索，</a:t>
                </a:r>
                <a:r>
                  <a:rPr lang="zh-CN" altLang="zh-CN" sz="1800" dirty="0" smtClean="0">
                    <a:latin typeface="隶书" panose="02010509060101010101" pitchFamily="49" charset="-122"/>
                    <a:ea typeface="隶书" panose="02010509060101010101" pitchFamily="49" charset="-122"/>
                  </a:rPr>
                  <a:t>实线表示</a:t>
                </a:r>
                <a:r>
                  <a:rPr lang="zh-CN" altLang="zh-CN" sz="1800" dirty="0">
                    <a:latin typeface="隶书" panose="02010509060101010101" pitchFamily="49" charset="-122"/>
                    <a:ea typeface="隶书" panose="02010509060101010101" pitchFamily="49" charset="-122"/>
                  </a:rPr>
                  <a:t>二叉链表中原来的指针。</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9036496" cy="3507876"/>
              </a:xfrm>
              <a:blipFill rotWithShape="0">
                <a:blip r:embed="rId2"/>
                <a:stretch>
                  <a:fillRect l="-675" t="-347" r="-877" b="-14931"/>
                </a:stretch>
              </a:blipFill>
            </p:spPr>
            <p:txBody>
              <a:bodyPr/>
              <a:lstStyle/>
              <a:p>
                <a:r>
                  <a:rPr lang="zh-CN" altLang="en-US">
                    <a:noFill/>
                  </a:rPr>
                  <a:t> </a:t>
                </a:r>
              </a:p>
            </p:txBody>
          </p:sp>
        </mc:Fallback>
      </mc:AlternateContent>
      <p:sp>
        <p:nvSpPr>
          <p:cNvPr id="5" name="文本框 4"/>
          <p:cNvSpPr txBox="1"/>
          <p:nvPr/>
        </p:nvSpPr>
        <p:spPr>
          <a:xfrm>
            <a:off x="2929254" y="0"/>
            <a:ext cx="6196018" cy="4536504"/>
          </a:xfrm>
          <a:prstGeom prst="rect">
            <a:avLst/>
          </a:prstGeom>
          <a:solidFill>
            <a:srgbClr val="FFC000"/>
          </a:solidFill>
        </p:spPr>
        <p:txBody>
          <a:bodyPr wrap="square" rtlCol="0">
            <a:spAutoFit/>
          </a:bodyPr>
          <a:lstStyle/>
          <a:p>
            <a:endParaRPr lang="zh-CN" altLang="en-US" dirty="0"/>
          </a:p>
        </p:txBody>
      </p:sp>
      <p:pic>
        <p:nvPicPr>
          <p:cNvPr id="4" name="图片 3"/>
          <p:cNvPicPr>
            <a:picLocks noChangeAspect="1"/>
          </p:cNvPicPr>
          <p:nvPr/>
        </p:nvPicPr>
        <p:blipFill>
          <a:blip r:embed="rId3"/>
          <a:stretch>
            <a:fillRect/>
          </a:stretch>
        </p:blipFill>
        <p:spPr>
          <a:xfrm>
            <a:off x="3310576" y="392308"/>
            <a:ext cx="1513960" cy="1420540"/>
          </a:xfrm>
          <a:prstGeom prst="rect">
            <a:avLst/>
          </a:prstGeom>
        </p:spPr>
      </p:pic>
      <p:pic>
        <p:nvPicPr>
          <p:cNvPr id="7" name="图片 6"/>
          <p:cNvPicPr>
            <a:picLocks noChangeAspect="1"/>
          </p:cNvPicPr>
          <p:nvPr/>
        </p:nvPicPr>
        <p:blipFill>
          <a:blip r:embed="rId4"/>
          <a:stretch>
            <a:fillRect/>
          </a:stretch>
        </p:blipFill>
        <p:spPr>
          <a:xfrm>
            <a:off x="5921456" y="-23435"/>
            <a:ext cx="2952328" cy="2252026"/>
          </a:xfrm>
          <a:prstGeom prst="rect">
            <a:avLst/>
          </a:prstGeom>
        </p:spPr>
      </p:pic>
      <p:pic>
        <p:nvPicPr>
          <p:cNvPr id="8" name="图片 7"/>
          <p:cNvPicPr>
            <a:picLocks noChangeAspect="1"/>
          </p:cNvPicPr>
          <p:nvPr/>
        </p:nvPicPr>
        <p:blipFill>
          <a:blip r:embed="rId5"/>
          <a:stretch>
            <a:fillRect/>
          </a:stretch>
        </p:blipFill>
        <p:spPr>
          <a:xfrm>
            <a:off x="3025176" y="2060604"/>
            <a:ext cx="2931074" cy="2342881"/>
          </a:xfrm>
          <a:prstGeom prst="rect">
            <a:avLst/>
          </a:prstGeom>
        </p:spPr>
      </p:pic>
      <p:pic>
        <p:nvPicPr>
          <p:cNvPr id="9" name="图片 8"/>
          <p:cNvPicPr>
            <a:picLocks noChangeAspect="1"/>
          </p:cNvPicPr>
          <p:nvPr/>
        </p:nvPicPr>
        <p:blipFill>
          <a:blip r:embed="rId6"/>
          <a:stretch>
            <a:fillRect/>
          </a:stretch>
        </p:blipFill>
        <p:spPr>
          <a:xfrm>
            <a:off x="6053989" y="2186967"/>
            <a:ext cx="2837362" cy="2236475"/>
          </a:xfrm>
          <a:prstGeom prst="rect">
            <a:avLst/>
          </a:prstGeom>
        </p:spPr>
      </p:pic>
    </p:spTree>
    <p:extLst>
      <p:ext uri="{BB962C8B-B14F-4D97-AF65-F5344CB8AC3E}">
        <p14:creationId xmlns:p14="http://schemas.microsoft.com/office/powerpoint/2010/main" val="189014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additive="base">
                                        <p:cTn id="5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059832" y="1794391"/>
            <a:ext cx="5688632" cy="800930"/>
          </a:xfrm>
        </p:spPr>
        <p:txBody>
          <a:bodyPr/>
          <a:lstStyle/>
          <a:p>
            <a:r>
              <a:rPr lang="zh-CN" altLang="en-US" dirty="0"/>
              <a:t>树</a:t>
            </a:r>
            <a:r>
              <a:rPr lang="zh-CN" altLang="en-US"/>
              <a:t>和</a:t>
            </a:r>
            <a:r>
              <a:rPr lang="zh-CN" altLang="en-US" smtClean="0"/>
              <a:t>森林</a:t>
            </a:r>
            <a:endParaRPr lang="zh-CN" altLang="en-US" dirty="0"/>
          </a:p>
        </p:txBody>
      </p:sp>
      <p:sp>
        <p:nvSpPr>
          <p:cNvPr id="5" name="文本占位符 4"/>
          <p:cNvSpPr>
            <a:spLocks noGrp="1"/>
          </p:cNvSpPr>
          <p:nvPr>
            <p:ph type="body" sz="quarter" idx="11"/>
          </p:nvPr>
        </p:nvSpPr>
        <p:spPr/>
        <p:txBody>
          <a:bodyPr/>
          <a:lstStyle/>
          <a:p>
            <a:r>
              <a:rPr lang="en-US" altLang="zh-CN" dirty="0"/>
              <a:t>06</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786820"/>
      </p:ext>
    </p:extLst>
  </p:cSld>
  <p:clrMapOvr>
    <a:masterClrMapping/>
  </p:clrMapOvr>
  <p:transition>
    <p:cover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树的存储结构</a:t>
            </a:r>
          </a:p>
        </p:txBody>
      </p:sp>
      <p:sp>
        <p:nvSpPr>
          <p:cNvPr id="3" name="内容占位符 2"/>
          <p:cNvSpPr>
            <a:spLocks noGrp="1"/>
          </p:cNvSpPr>
          <p:nvPr>
            <p:ph sz="quarter" idx="11"/>
          </p:nvPr>
        </p:nvSpPr>
        <p:spPr/>
        <p:txBody>
          <a:bodyPr/>
          <a:lstStyle/>
          <a:p>
            <a:r>
              <a:rPr lang="zh-CN" altLang="zh-CN" sz="2000" dirty="0">
                <a:latin typeface="隶书" panose="02010509060101010101" pitchFamily="49" charset="-122"/>
                <a:ea typeface="隶书" panose="02010509060101010101" pitchFamily="49" charset="-122"/>
              </a:rPr>
              <a:t>树的存储结构常分为</a:t>
            </a:r>
            <a:r>
              <a:rPr lang="zh-CN" altLang="en-US" sz="2000" dirty="0">
                <a:latin typeface="隶书" panose="02010509060101010101" pitchFamily="49" charset="-122"/>
                <a:ea typeface="隶书" panose="02010509060101010101" pitchFamily="49" charset="-122"/>
              </a:rPr>
              <a:t>：</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双亲表示法</a:t>
            </a:r>
            <a:r>
              <a:rPr lang="zh-CN" altLang="en-US" sz="2000" dirty="0">
                <a:latin typeface="隶书" panose="02010509060101010101" pitchFamily="49" charset="-122"/>
                <a:ea typeface="隶书" panose="02010509060101010101" pitchFamily="49" charset="-122"/>
              </a:rPr>
              <a:t>；</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2</a:t>
            </a:r>
            <a:r>
              <a:rPr lang="zh-CN" altLang="en-US"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孩子链表表示法</a:t>
            </a:r>
            <a:r>
              <a:rPr lang="zh-CN" altLang="en-US" sz="2000" dirty="0">
                <a:latin typeface="隶书" panose="02010509060101010101" pitchFamily="49" charset="-122"/>
                <a:ea typeface="隶书" panose="02010509060101010101" pitchFamily="49" charset="-122"/>
              </a:rPr>
              <a:t>；</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a:t>
            </a:r>
            <a:r>
              <a:rPr lang="en-US" altLang="zh-CN" sz="2000" dirty="0">
                <a:latin typeface="隶书" panose="02010509060101010101" pitchFamily="49" charset="-122"/>
                <a:ea typeface="隶书" panose="02010509060101010101" pitchFamily="49" charset="-122"/>
              </a:rPr>
              <a:t>3</a:t>
            </a:r>
            <a:r>
              <a:rPr lang="zh-CN" altLang="en-US"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孩子兄弟表示法。</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36772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双亲表示法</a:t>
            </a:r>
          </a:p>
        </p:txBody>
      </p:sp>
      <p:sp>
        <p:nvSpPr>
          <p:cNvPr id="3" name="内容占位符 2"/>
          <p:cNvSpPr>
            <a:spLocks noGrp="1"/>
          </p:cNvSpPr>
          <p:nvPr>
            <p:ph sz="quarter" idx="11"/>
          </p:nvPr>
        </p:nvSpPr>
        <p:spPr>
          <a:xfrm>
            <a:off x="1" y="1064124"/>
            <a:ext cx="4572000" cy="3507876"/>
          </a:xfrm>
        </p:spPr>
        <p:txBody>
          <a:bodyPr/>
          <a:lstStyle/>
          <a:p>
            <a:pPr marL="0" indent="0">
              <a:lnSpc>
                <a:spcPts val="3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由树的定义可知，除根结点之外，树中的每个结点都有唯一的双亲。根据这一特点， 双亲表示法可以用一组连续的存储空间存放</a:t>
            </a:r>
            <a:r>
              <a:rPr lang="zh-CN" altLang="zh-CN" sz="1800" dirty="0">
                <a:solidFill>
                  <a:srgbClr val="C00000"/>
                </a:solidFill>
                <a:latin typeface="隶书" panose="02010509060101010101" pitchFamily="49" charset="-122"/>
                <a:ea typeface="隶书" panose="02010509060101010101" pitchFamily="49" charset="-122"/>
              </a:rPr>
              <a:t>结点信息</a:t>
            </a:r>
            <a:r>
              <a:rPr lang="zh-CN" altLang="zh-CN" sz="1800" dirty="0">
                <a:latin typeface="隶书" panose="02010509060101010101" pitchFamily="49" charset="-122"/>
                <a:ea typeface="隶书" panose="02010509060101010101" pitchFamily="49" charset="-122"/>
              </a:rPr>
              <a:t>，即用一维数组来存储树中的各个结点。</a:t>
            </a:r>
            <a:endParaRPr lang="en-US" altLang="zh-CN" sz="1800" dirty="0">
              <a:latin typeface="隶书" panose="02010509060101010101" pitchFamily="49" charset="-122"/>
              <a:ea typeface="隶书" panose="02010509060101010101" pitchFamily="49" charset="-122"/>
            </a:endParaRPr>
          </a:p>
          <a:p>
            <a:pPr marL="0" indent="0">
              <a:lnSpc>
                <a:spcPts val="3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数组元素为结构体类型，其中包括</a:t>
            </a:r>
            <a:r>
              <a:rPr lang="zh-CN" altLang="zh-CN" sz="1800" dirty="0">
                <a:solidFill>
                  <a:srgbClr val="C00000"/>
                </a:solidFill>
                <a:latin typeface="隶书" panose="02010509060101010101" pitchFamily="49" charset="-122"/>
                <a:ea typeface="隶书" panose="02010509060101010101" pitchFamily="49" charset="-122"/>
              </a:rPr>
              <a:t>结点本身的信息</a:t>
            </a:r>
            <a:r>
              <a:rPr lang="zh-CN" altLang="zh-CN" sz="1800" dirty="0">
                <a:latin typeface="隶书" panose="02010509060101010101" pitchFamily="49" charset="-122"/>
                <a:ea typeface="隶书" panose="02010509060101010101" pitchFamily="49" charset="-122"/>
              </a:rPr>
              <a:t>以及指示其双亲结点在数组中的</a:t>
            </a:r>
            <a:r>
              <a:rPr lang="zh-CN" altLang="zh-CN" sz="1800" dirty="0">
                <a:solidFill>
                  <a:srgbClr val="C00000"/>
                </a:solidFill>
                <a:latin typeface="隶书" panose="02010509060101010101" pitchFamily="49" charset="-122"/>
                <a:ea typeface="隶书" panose="02010509060101010101" pitchFamily="49" charset="-122"/>
              </a:rPr>
              <a:t>位置信息</a:t>
            </a:r>
            <a:r>
              <a:rPr lang="zh-CN" altLang="zh-CN" sz="1800" dirty="0">
                <a:latin typeface="隶书" panose="02010509060101010101" pitchFamily="49" charset="-122"/>
                <a:ea typeface="隶书" panose="02010509060101010101" pitchFamily="49" charset="-122"/>
              </a:rPr>
              <a:t>。双亲表示法的类型定义如下</a:t>
            </a:r>
            <a:r>
              <a:rPr lang="zh-CN" altLang="zh-CN" dirty="0">
                <a:latin typeface="隶书" panose="02010509060101010101" pitchFamily="49" charset="-122"/>
                <a:ea typeface="隶书" panose="02010509060101010101" pitchFamily="49" charset="-122"/>
              </a:rPr>
              <a:t>：</a:t>
            </a:r>
          </a:p>
        </p:txBody>
      </p:sp>
      <p:sp>
        <p:nvSpPr>
          <p:cNvPr id="4" name="文本框 3"/>
          <p:cNvSpPr txBox="1"/>
          <p:nvPr/>
        </p:nvSpPr>
        <p:spPr>
          <a:xfrm>
            <a:off x="4688686" y="1203598"/>
            <a:ext cx="4427984" cy="638636"/>
          </a:xfrm>
          <a:prstGeom prst="rect">
            <a:avLst/>
          </a:prstGeom>
          <a:noFill/>
        </p:spPr>
        <p:txBody>
          <a:bodyPr wrap="square" rtlCol="0">
            <a:spAutoFit/>
          </a:bodyPr>
          <a:lstStyle/>
          <a:p>
            <a:pPr>
              <a:lnSpc>
                <a:spcPts val="2100"/>
              </a:lnSpc>
              <a:spcBef>
                <a:spcPts val="0"/>
              </a:spcBef>
            </a:pPr>
            <a:endParaRPr lang="zh-CN" altLang="en-US" dirty="0">
              <a:solidFill>
                <a:srgbClr val="0070C0"/>
              </a:solidFill>
            </a:endParaRPr>
          </a:p>
          <a:p>
            <a:endParaRPr lang="zh-CN" altLang="en-US" dirty="0"/>
          </a:p>
        </p:txBody>
      </p:sp>
      <p:pic>
        <p:nvPicPr>
          <p:cNvPr id="5" name="图片 4"/>
          <p:cNvPicPr>
            <a:picLocks noChangeAspect="1"/>
          </p:cNvPicPr>
          <p:nvPr/>
        </p:nvPicPr>
        <p:blipFill>
          <a:blip r:embed="rId2"/>
          <a:stretch>
            <a:fillRect/>
          </a:stretch>
        </p:blipFill>
        <p:spPr>
          <a:xfrm>
            <a:off x="5076056" y="145678"/>
            <a:ext cx="3240129" cy="1836892"/>
          </a:xfrm>
          <a:prstGeom prst="rect">
            <a:avLst/>
          </a:prstGeom>
        </p:spPr>
      </p:pic>
      <p:sp>
        <p:nvSpPr>
          <p:cNvPr id="6" name="文本框 5"/>
          <p:cNvSpPr txBox="1"/>
          <p:nvPr/>
        </p:nvSpPr>
        <p:spPr>
          <a:xfrm>
            <a:off x="4572001" y="1982570"/>
            <a:ext cx="4464495" cy="2821428"/>
          </a:xfrm>
          <a:prstGeom prst="rect">
            <a:avLst/>
          </a:prstGeom>
          <a:noFill/>
        </p:spPr>
        <p:txBody>
          <a:bodyPr wrap="square" rtlCol="0">
            <a:spAutoFit/>
          </a:bodyPr>
          <a:lstStyle/>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#define </a:t>
            </a:r>
            <a:r>
              <a:rPr lang="en-US" altLang="zh-CN" dirty="0" err="1">
                <a:solidFill>
                  <a:srgbClr val="0070C0"/>
                </a:solidFill>
                <a:latin typeface="Times New Roman" panose="02020603050405020304" pitchFamily="18" charset="0"/>
                <a:cs typeface="Times New Roman" panose="02020603050405020304" pitchFamily="18" charset="0"/>
              </a:rPr>
              <a:t>MaxSize</a:t>
            </a:r>
            <a:r>
              <a:rPr lang="en-US" altLang="zh-CN" dirty="0">
                <a:solidFill>
                  <a:srgbClr val="0070C0"/>
                </a:solidFill>
                <a:latin typeface="Times New Roman" panose="02020603050405020304" pitchFamily="18" charset="0"/>
                <a:cs typeface="Times New Roman" panose="02020603050405020304" pitchFamily="18" charset="0"/>
              </a:rPr>
              <a:t> 100</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dirty="0" err="1">
                <a:solidFill>
                  <a:srgbClr val="0070C0"/>
                </a:solidFill>
                <a:latin typeface="Times New Roman" panose="02020603050405020304" pitchFamily="18" charset="0"/>
                <a:cs typeface="Times New Roman" panose="02020603050405020304" pitchFamily="18" charset="0"/>
              </a:rPr>
              <a:t>typedef</a:t>
            </a: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struct</a:t>
            </a: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PtNode</a:t>
            </a:r>
            <a:r>
              <a:rPr lang="en-US" altLang="zh-CN" dirty="0">
                <a:solidFill>
                  <a:srgbClr val="0070C0"/>
                </a:solidFill>
                <a:latin typeface="Times New Roman" panose="02020603050405020304" pitchFamily="18" charset="0"/>
                <a:cs typeface="Times New Roman" panose="02020603050405020304" pitchFamily="18" charset="0"/>
              </a:rPr>
              <a:t>{      //</a:t>
            </a:r>
            <a:r>
              <a:rPr lang="zh-CN" altLang="zh-CN" dirty="0">
                <a:solidFill>
                  <a:srgbClr val="0070C0"/>
                </a:solidFill>
                <a:latin typeface="Times New Roman" panose="02020603050405020304" pitchFamily="18" charset="0"/>
                <a:cs typeface="Times New Roman" panose="02020603050405020304" pitchFamily="18" charset="0"/>
              </a:rPr>
              <a:t>结点的数据类型</a:t>
            </a: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ElemType</a:t>
            </a:r>
            <a:r>
              <a:rPr lang="en-US" altLang="zh-CN" dirty="0">
                <a:solidFill>
                  <a:srgbClr val="0070C0"/>
                </a:solidFill>
                <a:latin typeface="Times New Roman" panose="02020603050405020304" pitchFamily="18" charset="0"/>
                <a:cs typeface="Times New Roman" panose="02020603050405020304" pitchFamily="18" charset="0"/>
              </a:rPr>
              <a:t> data;  </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zh-CN" sz="1600" dirty="0">
                <a:solidFill>
                  <a:srgbClr val="0070C0"/>
                </a:solidFill>
                <a:latin typeface="Times New Roman" panose="02020603050405020304" pitchFamily="18" charset="0"/>
                <a:cs typeface="Times New Roman" panose="02020603050405020304" pitchFamily="18" charset="0"/>
              </a:rPr>
              <a:t>树中结点本身的数据信息</a:t>
            </a: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int</a:t>
            </a:r>
            <a:r>
              <a:rPr lang="en-US" altLang="zh-CN" dirty="0">
                <a:solidFill>
                  <a:srgbClr val="0070C0"/>
                </a:solidFill>
                <a:latin typeface="Times New Roman" panose="02020603050405020304" pitchFamily="18" charset="0"/>
                <a:cs typeface="Times New Roman" panose="02020603050405020304" pitchFamily="18" charset="0"/>
              </a:rPr>
              <a:t> parent;    </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zh-CN" sz="1600" dirty="0">
                <a:solidFill>
                  <a:srgbClr val="0070C0"/>
                </a:solidFill>
                <a:latin typeface="Times New Roman" panose="02020603050405020304" pitchFamily="18" charset="0"/>
                <a:cs typeface="Times New Roman" panose="02020603050405020304" pitchFamily="18" charset="0"/>
              </a:rPr>
              <a:t>该结点的双亲在数组中的下标</a:t>
            </a: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a:t>
            </a:r>
            <a:r>
              <a:rPr lang="en-US" altLang="zh-CN" dirty="0" err="1" smtClean="0">
                <a:solidFill>
                  <a:srgbClr val="0070C0"/>
                </a:solidFill>
                <a:latin typeface="Times New Roman" panose="02020603050405020304" pitchFamily="18" charset="0"/>
                <a:cs typeface="Times New Roman" panose="02020603050405020304" pitchFamily="18" charset="0"/>
              </a:rPr>
              <a:t>PtNode</a:t>
            </a:r>
            <a:r>
              <a:rPr lang="zh-CN" altLang="en-US" dirty="0" smtClean="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dirty="0" err="1">
                <a:solidFill>
                  <a:srgbClr val="0070C0"/>
                </a:solidFill>
                <a:latin typeface="Times New Roman" panose="02020603050405020304" pitchFamily="18" charset="0"/>
                <a:cs typeface="Times New Roman" panose="02020603050405020304" pitchFamily="18" charset="0"/>
              </a:rPr>
              <a:t>typedef</a:t>
            </a: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struct</a:t>
            </a:r>
            <a:r>
              <a:rPr lang="en-U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PtNode</a:t>
            </a:r>
            <a:r>
              <a:rPr lang="en-US" altLang="zh-CN" dirty="0">
                <a:solidFill>
                  <a:srgbClr val="0070C0"/>
                </a:solidFill>
                <a:latin typeface="Times New Roman" panose="02020603050405020304" pitchFamily="18" charset="0"/>
                <a:cs typeface="Times New Roman" panose="02020603050405020304" pitchFamily="18" charset="0"/>
              </a:rPr>
              <a:t> nodes[</a:t>
            </a:r>
            <a:r>
              <a:rPr lang="en-US" altLang="zh-CN" dirty="0" err="1">
                <a:solidFill>
                  <a:srgbClr val="0070C0"/>
                </a:solidFill>
                <a:latin typeface="Times New Roman" panose="02020603050405020304" pitchFamily="18" charset="0"/>
                <a:cs typeface="Times New Roman" panose="02020603050405020304" pitchFamily="18" charset="0"/>
              </a:rPr>
              <a:t>MaxSize</a:t>
            </a:r>
            <a:r>
              <a:rPr lang="en-U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int</a:t>
            </a:r>
            <a:r>
              <a:rPr lang="en-US" altLang="zh-CN" dirty="0">
                <a:solidFill>
                  <a:srgbClr val="0070C0"/>
                </a:solidFill>
                <a:latin typeface="Times New Roman" panose="02020603050405020304" pitchFamily="18" charset="0"/>
                <a:cs typeface="Times New Roman" panose="02020603050405020304" pitchFamily="18" charset="0"/>
              </a:rPr>
              <a:t> </a:t>
            </a:r>
            <a:r>
              <a:rPr lang="en-US" altLang="zh-CN" dirty="0" err="1">
                <a:solidFill>
                  <a:srgbClr val="0070C0"/>
                </a:solidFill>
                <a:latin typeface="Times New Roman" panose="02020603050405020304" pitchFamily="18" charset="0"/>
                <a:cs typeface="Times New Roman" panose="02020603050405020304" pitchFamily="18" charset="0"/>
              </a:rPr>
              <a:t>r,n</a:t>
            </a:r>
            <a:r>
              <a:rPr lang="en-US" altLang="zh-CN" dirty="0">
                <a:solidFill>
                  <a:srgbClr val="0070C0"/>
                </a:solidFill>
                <a:latin typeface="Times New Roman" panose="02020603050405020304" pitchFamily="18" charset="0"/>
                <a:cs typeface="Times New Roman" panose="02020603050405020304" pitchFamily="18" charset="0"/>
              </a:rPr>
              <a:t>;              //</a:t>
            </a:r>
            <a:r>
              <a:rPr lang="zh-CN" altLang="zh-CN" dirty="0">
                <a:solidFill>
                  <a:srgbClr val="0070C0"/>
                </a:solidFill>
                <a:latin typeface="Times New Roman" panose="02020603050405020304" pitchFamily="18" charset="0"/>
                <a:cs typeface="Times New Roman" panose="02020603050405020304" pitchFamily="18" charset="0"/>
              </a:rPr>
              <a:t>根的位置和树的结点数</a:t>
            </a:r>
          </a:p>
          <a:p>
            <a:pPr>
              <a:lnSpc>
                <a:spcPts val="2100"/>
              </a:lnSpc>
              <a:spcBef>
                <a:spcPts val="0"/>
              </a:spcBef>
            </a:pPr>
            <a:r>
              <a:rPr lang="en-US" altLang="zh-CN" dirty="0">
                <a:solidFill>
                  <a:srgbClr val="0070C0"/>
                </a:solidFill>
                <a:latin typeface="Times New Roman" panose="02020603050405020304" pitchFamily="18" charset="0"/>
                <a:cs typeface="Times New Roman" panose="02020603050405020304" pitchFamily="18" charset="0"/>
              </a:rPr>
              <a:t>}</a:t>
            </a:r>
            <a:r>
              <a:rPr lang="en-US" altLang="zh-CN" dirty="0" err="1">
                <a:solidFill>
                  <a:srgbClr val="0070C0"/>
                </a:solidFill>
                <a:latin typeface="Times New Roman" panose="02020603050405020304" pitchFamily="18" charset="0"/>
                <a:cs typeface="Times New Roman" panose="02020603050405020304" pitchFamily="18" charset="0"/>
              </a:rPr>
              <a:t>PTree</a:t>
            </a:r>
            <a:r>
              <a:rPr lang="en-US" altLang="zh-CN" dirty="0">
                <a:solidFill>
                  <a:srgbClr val="0070C0"/>
                </a:solidFill>
                <a:latin typeface="Times New Roman" panose="02020603050405020304" pitchFamily="18" charset="0"/>
                <a:cs typeface="Times New Roman" panose="02020603050405020304" pitchFamily="18" charset="0"/>
              </a:rPr>
              <a:t>;</a:t>
            </a:r>
            <a:endParaRPr lang="zh-CN" altLang="zh-CN" dirty="0">
              <a:solidFill>
                <a:srgbClr val="0070C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9591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 calcmode="lin" valueType="num">
                                      <p:cBhvr additive="base">
                                        <p:cTn id="4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 calcmode="lin" valueType="num">
                                      <p:cBhvr additive="base">
                                        <p:cTn id="4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 calcmode="lin" valueType="num">
                                      <p:cBhvr additive="base">
                                        <p:cTn id="5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anim calcmode="lin" valueType="num">
                                      <p:cBhvr additive="base">
                                        <p:cTn id="5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xEl>
                                              <p:pRg st="7" end="7"/>
                                            </p:txEl>
                                          </p:spTgt>
                                        </p:tgtEl>
                                        <p:attrNameLst>
                                          <p:attrName>style.visibility</p:attrName>
                                        </p:attrNameLst>
                                      </p:cBhvr>
                                      <p:to>
                                        <p:strVal val="visible"/>
                                      </p:to>
                                    </p:set>
                                    <p:anim calcmode="lin" valueType="num">
                                      <p:cBhvr additive="base">
                                        <p:cTn id="6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
                                            <p:txEl>
                                              <p:pRg st="8" end="8"/>
                                            </p:txEl>
                                          </p:spTgt>
                                        </p:tgtEl>
                                        <p:attrNameLst>
                                          <p:attrName>style.visibility</p:attrName>
                                        </p:attrNameLst>
                                      </p:cBhvr>
                                      <p:to>
                                        <p:strVal val="visible"/>
                                      </p:to>
                                    </p:set>
                                    <p:anim calcmode="lin" valueType="num">
                                      <p:cBhvr additive="base">
                                        <p:cTn id="6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孩子链表表示法</a:t>
            </a:r>
          </a:p>
        </p:txBody>
      </p:sp>
      <p:sp>
        <p:nvSpPr>
          <p:cNvPr id="3" name="内容占位符 2"/>
          <p:cNvSpPr>
            <a:spLocks noGrp="1"/>
          </p:cNvSpPr>
          <p:nvPr>
            <p:ph sz="quarter" idx="11"/>
          </p:nvPr>
        </p:nvSpPr>
        <p:spPr>
          <a:xfrm>
            <a:off x="0" y="987574"/>
            <a:ext cx="9144000" cy="3507876"/>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孩子链表表示法存储单元的主体是一个与结点个数一样大小的一维数组，数组的每一个元素由两个域组成，一个域用来存放结点自身的</a:t>
            </a:r>
            <a:r>
              <a:rPr lang="zh-CN" altLang="zh-CN" sz="1800" dirty="0">
                <a:solidFill>
                  <a:srgbClr val="C00000"/>
                </a:solidFill>
                <a:latin typeface="隶书" panose="02010509060101010101" pitchFamily="49" charset="-122"/>
                <a:ea typeface="隶书" panose="02010509060101010101" pitchFamily="49" charset="-122"/>
              </a:rPr>
              <a:t>数据信息</a:t>
            </a:r>
            <a:r>
              <a:rPr lang="zh-CN" altLang="zh-CN" sz="1800" dirty="0">
                <a:latin typeface="隶书" panose="02010509060101010101" pitchFamily="49" charset="-122"/>
                <a:ea typeface="隶书" panose="02010509060101010101" pitchFamily="49" charset="-122"/>
              </a:rPr>
              <a:t>（如果是带双亲的孩子链表表示，还需增加双亲信息），另一个用来存放</a:t>
            </a:r>
            <a:r>
              <a:rPr lang="zh-CN" altLang="zh-CN" sz="1800" dirty="0">
                <a:solidFill>
                  <a:srgbClr val="C00000"/>
                </a:solidFill>
                <a:latin typeface="隶书" panose="02010509060101010101" pitchFamily="49" charset="-122"/>
                <a:ea typeface="隶书" panose="02010509060101010101" pitchFamily="49" charset="-122"/>
              </a:rPr>
              <a:t>指针</a:t>
            </a:r>
            <a:r>
              <a:rPr lang="zh-CN" altLang="zh-CN" sz="1800" dirty="0">
                <a:latin typeface="隶书" panose="02010509060101010101" pitchFamily="49" charset="-122"/>
                <a:ea typeface="隶书" panose="02010509060101010101" pitchFamily="49" charset="-122"/>
              </a:rPr>
              <a:t>，该指针指向由该结点孩子组成的单链表的表头。单链表的结点结构也由两个域组成，一个存放孩子结点在一维数组中的</a:t>
            </a:r>
            <a:r>
              <a:rPr lang="zh-CN" altLang="zh-CN" sz="1800" dirty="0">
                <a:solidFill>
                  <a:srgbClr val="C00000"/>
                </a:solidFill>
                <a:latin typeface="隶书" panose="02010509060101010101" pitchFamily="49" charset="-122"/>
                <a:ea typeface="隶书" panose="02010509060101010101" pitchFamily="49" charset="-122"/>
              </a:rPr>
              <a:t>下标</a:t>
            </a:r>
            <a:r>
              <a:rPr lang="zh-CN" altLang="zh-CN" sz="1800" dirty="0">
                <a:latin typeface="隶书" panose="02010509060101010101" pitchFamily="49" charset="-122"/>
                <a:ea typeface="隶书" panose="02010509060101010101" pitchFamily="49" charset="-122"/>
              </a:rPr>
              <a:t>，另一个是指针域，</a:t>
            </a:r>
            <a:r>
              <a:rPr lang="zh-CN" altLang="zh-CN" sz="1800" dirty="0">
                <a:solidFill>
                  <a:srgbClr val="C00000"/>
                </a:solidFill>
                <a:latin typeface="隶书" panose="02010509060101010101" pitchFamily="49" charset="-122"/>
                <a:ea typeface="隶书" panose="02010509060101010101" pitchFamily="49" charset="-122"/>
              </a:rPr>
              <a:t>指向下一个孩子</a:t>
            </a:r>
            <a:r>
              <a:rPr lang="zh-CN" altLang="zh-CN" sz="1800" dirty="0">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a:blip r:embed="rId2"/>
          <a:stretch>
            <a:fillRect/>
          </a:stretch>
        </p:blipFill>
        <p:spPr>
          <a:xfrm>
            <a:off x="971600" y="2808400"/>
            <a:ext cx="6684846" cy="2009281"/>
          </a:xfrm>
          <a:prstGeom prst="rect">
            <a:avLst/>
          </a:prstGeom>
        </p:spPr>
      </p:pic>
    </p:spTree>
    <p:extLst>
      <p:ext uri="{BB962C8B-B14F-4D97-AF65-F5344CB8AC3E}">
        <p14:creationId xmlns:p14="http://schemas.microsoft.com/office/powerpoint/2010/main" val="8654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孩子链表表示法的实现</a:t>
            </a:r>
          </a:p>
        </p:txBody>
      </p:sp>
      <p:sp>
        <p:nvSpPr>
          <p:cNvPr id="3" name="内容占位符 2"/>
          <p:cNvSpPr>
            <a:spLocks noGrp="1"/>
          </p:cNvSpPr>
          <p:nvPr>
            <p:ph sz="quarter" idx="11"/>
          </p:nvPr>
        </p:nvSpPr>
        <p:spPr>
          <a:xfrm>
            <a:off x="107505" y="1064124"/>
            <a:ext cx="6120680" cy="3507876"/>
          </a:xfrm>
        </p:spPr>
        <p:txBody>
          <a:bodyPr/>
          <a:lstStyle/>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#define </a:t>
            </a:r>
            <a:r>
              <a:rPr lang="en-US" altLang="zh-CN" sz="1600" dirty="0" err="1">
                <a:solidFill>
                  <a:srgbClr val="0066FF"/>
                </a:solidFill>
                <a:latin typeface="Times New Roman" panose="02020603050405020304" pitchFamily="18" charset="0"/>
                <a:cs typeface="Times New Roman" panose="02020603050405020304" pitchFamily="18" charset="0"/>
              </a:rPr>
              <a:t>MaxSize</a:t>
            </a:r>
            <a:r>
              <a:rPr lang="en-US" altLang="zh-CN" sz="1600" dirty="0">
                <a:solidFill>
                  <a:srgbClr val="0066FF"/>
                </a:solidFill>
                <a:latin typeface="Times New Roman" panose="02020603050405020304" pitchFamily="18" charset="0"/>
                <a:cs typeface="Times New Roman" panose="02020603050405020304" pitchFamily="18" charset="0"/>
              </a:rPr>
              <a:t> 100</a:t>
            </a:r>
            <a:endParaRPr lang="zh-CN" altLang="zh-CN" sz="1600" dirty="0">
              <a:solidFill>
                <a:srgbClr val="0066FF"/>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n-US" altLang="zh-CN" sz="1600" dirty="0" err="1">
                <a:solidFill>
                  <a:srgbClr val="0066FF"/>
                </a:solidFill>
                <a:latin typeface="Times New Roman" panose="02020603050405020304" pitchFamily="18" charset="0"/>
                <a:cs typeface="Times New Roman" panose="02020603050405020304" pitchFamily="18" charset="0"/>
              </a:rPr>
              <a:t>typedef</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struct</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CtNode</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int</a:t>
            </a:r>
            <a:r>
              <a:rPr lang="en-US" altLang="zh-CN" sz="1600" dirty="0">
                <a:solidFill>
                  <a:srgbClr val="0066FF"/>
                </a:solidFill>
                <a:latin typeface="Times New Roman" panose="02020603050405020304" pitchFamily="18" charset="0"/>
                <a:cs typeface="Times New Roman" panose="02020603050405020304" pitchFamily="18" charset="0"/>
              </a:rPr>
              <a:t> child;                 //</a:t>
            </a:r>
            <a:r>
              <a:rPr lang="zh-CN" altLang="zh-CN" sz="1600" dirty="0">
                <a:solidFill>
                  <a:srgbClr val="0066FF"/>
                </a:solidFill>
                <a:latin typeface="Times New Roman" panose="02020603050405020304" pitchFamily="18" charset="0"/>
                <a:cs typeface="Times New Roman" panose="02020603050405020304" pitchFamily="18" charset="0"/>
              </a:rPr>
              <a:t>孩子结点在数组中的下标</a:t>
            </a: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CtNode</a:t>
            </a:r>
            <a:r>
              <a:rPr lang="en-US" altLang="zh-CN" sz="1600" dirty="0">
                <a:solidFill>
                  <a:srgbClr val="0066FF"/>
                </a:solidFill>
                <a:latin typeface="Times New Roman" panose="02020603050405020304" pitchFamily="18" charset="0"/>
                <a:cs typeface="Times New Roman" panose="02020603050405020304" pitchFamily="18" charset="0"/>
              </a:rPr>
              <a:t> *next;        //</a:t>
            </a:r>
            <a:r>
              <a:rPr lang="zh-CN" altLang="zh-CN" sz="1600" dirty="0">
                <a:solidFill>
                  <a:srgbClr val="0066FF"/>
                </a:solidFill>
                <a:latin typeface="Times New Roman" panose="02020603050405020304" pitchFamily="18" charset="0"/>
                <a:cs typeface="Times New Roman" panose="02020603050405020304" pitchFamily="18" charset="0"/>
              </a:rPr>
              <a:t>指向下一个孩子结点</a:t>
            </a: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a:t>
            </a:r>
            <a:r>
              <a:rPr lang="en-US" altLang="zh-CN" sz="1600" dirty="0" err="1">
                <a:solidFill>
                  <a:srgbClr val="0066FF"/>
                </a:solidFill>
                <a:latin typeface="Times New Roman" panose="02020603050405020304" pitchFamily="18" charset="0"/>
                <a:cs typeface="Times New Roman" panose="02020603050405020304" pitchFamily="18" charset="0"/>
              </a:rPr>
              <a:t>CtNode</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n-US" altLang="zh-CN" sz="1600" dirty="0" err="1">
                <a:solidFill>
                  <a:srgbClr val="0066FF"/>
                </a:solidFill>
                <a:latin typeface="Times New Roman" panose="02020603050405020304" pitchFamily="18" charset="0"/>
                <a:cs typeface="Times New Roman" panose="02020603050405020304" pitchFamily="18" charset="0"/>
              </a:rPr>
              <a:t>typedef</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struct</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  char data;     //</a:t>
            </a:r>
            <a:r>
              <a:rPr lang="zh-CN" altLang="zh-CN" sz="1600" dirty="0">
                <a:solidFill>
                  <a:srgbClr val="0066FF"/>
                </a:solidFill>
                <a:latin typeface="Times New Roman" panose="02020603050405020304" pitchFamily="18" charset="0"/>
                <a:cs typeface="Times New Roman" panose="02020603050405020304" pitchFamily="18" charset="0"/>
              </a:rPr>
              <a:t>树中结点本身的数据信息，为了简单定义为字符型</a:t>
            </a: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int</a:t>
            </a:r>
            <a:r>
              <a:rPr lang="en-US" altLang="zh-CN" sz="1600" dirty="0">
                <a:solidFill>
                  <a:srgbClr val="0066FF"/>
                </a:solidFill>
                <a:latin typeface="Times New Roman" panose="02020603050405020304" pitchFamily="18" charset="0"/>
                <a:cs typeface="Times New Roman" panose="02020603050405020304" pitchFamily="18" charset="0"/>
              </a:rPr>
              <a:t> parent;    //</a:t>
            </a:r>
            <a:r>
              <a:rPr lang="zh-CN" altLang="zh-CN" sz="1600" dirty="0">
                <a:solidFill>
                  <a:srgbClr val="0066FF"/>
                </a:solidFill>
                <a:latin typeface="Times New Roman" panose="02020603050405020304" pitchFamily="18" charset="0"/>
                <a:cs typeface="Times New Roman" panose="02020603050405020304" pitchFamily="18" charset="0"/>
              </a:rPr>
              <a:t>如果是带双亲孩子链表表示，增加双亲信息</a:t>
            </a: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CtNode</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firstchild</a:t>
            </a:r>
            <a:r>
              <a:rPr lang="en-US" altLang="zh-CN" sz="1600" dirty="0">
                <a:solidFill>
                  <a:srgbClr val="0066FF"/>
                </a:solidFill>
                <a:latin typeface="Times New Roman" panose="02020603050405020304" pitchFamily="18" charset="0"/>
                <a:cs typeface="Times New Roman" panose="02020603050405020304" pitchFamily="18" charset="0"/>
              </a:rPr>
              <a:t>;    //</a:t>
            </a:r>
            <a:r>
              <a:rPr lang="zh-CN" altLang="zh-CN" sz="1600" dirty="0">
                <a:solidFill>
                  <a:srgbClr val="0066FF"/>
                </a:solidFill>
                <a:latin typeface="Times New Roman" panose="02020603050405020304" pitchFamily="18" charset="0"/>
                <a:cs typeface="Times New Roman" panose="02020603050405020304" pitchFamily="18" charset="0"/>
              </a:rPr>
              <a:t>指向第一个孩子结点</a:t>
            </a:r>
          </a:p>
          <a:p>
            <a:pPr marL="0" indent="0">
              <a:lnSpc>
                <a:spcPts val="2400"/>
              </a:lnSpc>
              <a:spcBef>
                <a:spcPts val="0"/>
              </a:spcBef>
              <a:buNone/>
            </a:pPr>
            <a:r>
              <a:rPr lang="en-US" altLang="zh-CN" sz="1600" dirty="0">
                <a:solidFill>
                  <a:srgbClr val="0066FF"/>
                </a:solidFill>
                <a:latin typeface="Times New Roman" panose="02020603050405020304" pitchFamily="18" charset="0"/>
                <a:cs typeface="Times New Roman" panose="02020603050405020304" pitchFamily="18" charset="0"/>
              </a:rPr>
              <a:t>}</a:t>
            </a:r>
            <a:r>
              <a:rPr lang="en-US" altLang="zh-CN" sz="1600" dirty="0" err="1">
                <a:solidFill>
                  <a:srgbClr val="0066FF"/>
                </a:solidFill>
                <a:latin typeface="Times New Roman" panose="02020603050405020304" pitchFamily="18" charset="0"/>
                <a:cs typeface="Times New Roman" panose="02020603050405020304" pitchFamily="18" charset="0"/>
              </a:rPr>
              <a:t>CtBox</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6084168" y="531120"/>
            <a:ext cx="2520280" cy="2148642"/>
          </a:xfrm>
          <a:prstGeom prst="rect">
            <a:avLst/>
          </a:prstGeom>
        </p:spPr>
      </p:pic>
      <p:sp>
        <p:nvSpPr>
          <p:cNvPr id="13" name="矩形 12"/>
          <p:cNvSpPr/>
          <p:nvPr/>
        </p:nvSpPr>
        <p:spPr>
          <a:xfrm>
            <a:off x="107504" y="1419622"/>
            <a:ext cx="4248472" cy="1224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774155" y="554070"/>
            <a:ext cx="2160240" cy="24118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3" idx="3"/>
            <a:endCxn id="14" idx="3"/>
          </p:cNvCxnSpPr>
          <p:nvPr/>
        </p:nvCxnSpPr>
        <p:spPr>
          <a:xfrm flipV="1">
            <a:off x="4355976" y="759931"/>
            <a:ext cx="2734539" cy="12717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7503" y="2715766"/>
            <a:ext cx="5904657" cy="151216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36205" y="2004250"/>
            <a:ext cx="648072" cy="25202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endCxn id="18" idx="4"/>
          </p:cNvCxnSpPr>
          <p:nvPr/>
        </p:nvCxnSpPr>
        <p:spPr>
          <a:xfrm flipV="1">
            <a:off x="5148064" y="2256278"/>
            <a:ext cx="1412177" cy="4594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4827" y="975291"/>
            <a:ext cx="5634431" cy="3139321"/>
          </a:xfrm>
          <a:prstGeom prst="rect">
            <a:avLst/>
          </a:prstGeom>
          <a:solidFill>
            <a:schemeClr val="accent4"/>
          </a:solidFill>
        </p:spPr>
        <p:txBody>
          <a:bodyPr wrap="square" rtlCol="0">
            <a:spAutoFit/>
          </a:bodyPr>
          <a:lstStyle/>
          <a:p>
            <a:r>
              <a:rPr lang="en-US" altLang="zh-CN" dirty="0"/>
              <a:t>class </a:t>
            </a:r>
            <a:r>
              <a:rPr lang="en-US" altLang="zh-CN" dirty="0" err="1"/>
              <a:t>CTree</a:t>
            </a:r>
            <a:r>
              <a:rPr lang="en-US" altLang="zh-CN" dirty="0"/>
              <a:t>{</a:t>
            </a:r>
            <a:endParaRPr lang="zh-CN" altLang="zh-CN" dirty="0"/>
          </a:p>
          <a:p>
            <a:r>
              <a:rPr lang="en-US" altLang="zh-CN" dirty="0"/>
              <a:t>  private:</a:t>
            </a:r>
            <a:endParaRPr lang="zh-CN" altLang="zh-CN" dirty="0"/>
          </a:p>
          <a:p>
            <a:r>
              <a:rPr lang="en-US" altLang="zh-CN" dirty="0"/>
              <a:t>    </a:t>
            </a:r>
            <a:r>
              <a:rPr lang="en-US" altLang="zh-CN" dirty="0" err="1"/>
              <a:t>CtBox</a:t>
            </a:r>
            <a:r>
              <a:rPr lang="en-US" altLang="zh-CN" dirty="0"/>
              <a:t> nodes[</a:t>
            </a:r>
            <a:r>
              <a:rPr lang="en-US" altLang="zh-CN" dirty="0" err="1"/>
              <a:t>MaxSize</a:t>
            </a:r>
            <a:r>
              <a:rPr lang="en-US" altLang="zh-CN" dirty="0"/>
              <a:t>];</a:t>
            </a:r>
            <a:endParaRPr lang="zh-CN" altLang="zh-CN" dirty="0"/>
          </a:p>
          <a:p>
            <a:r>
              <a:rPr lang="en-US" altLang="zh-CN" dirty="0"/>
              <a:t>    </a:t>
            </a:r>
            <a:r>
              <a:rPr lang="en-US" altLang="zh-CN" dirty="0" err="1"/>
              <a:t>int</a:t>
            </a:r>
            <a:r>
              <a:rPr lang="en-US" altLang="zh-CN" dirty="0"/>
              <a:t> </a:t>
            </a:r>
            <a:r>
              <a:rPr lang="en-US" altLang="zh-CN" dirty="0" err="1"/>
              <a:t>r,n</a:t>
            </a:r>
            <a:r>
              <a:rPr lang="en-US" altLang="zh-CN" dirty="0"/>
              <a:t>;              //</a:t>
            </a:r>
            <a:r>
              <a:rPr lang="zh-CN" altLang="zh-CN" dirty="0"/>
              <a:t>根的位置和树的结点数</a:t>
            </a:r>
          </a:p>
          <a:p>
            <a:r>
              <a:rPr lang="en-US" altLang="zh-CN" dirty="0"/>
              <a:t>  public:</a:t>
            </a:r>
            <a:endParaRPr lang="zh-CN" altLang="zh-CN" dirty="0"/>
          </a:p>
          <a:p>
            <a:r>
              <a:rPr lang="en-US" altLang="zh-CN" dirty="0"/>
              <a:t>    </a:t>
            </a:r>
            <a:r>
              <a:rPr lang="en-US" altLang="zh-CN" dirty="0" err="1"/>
              <a:t>int</a:t>
            </a:r>
            <a:r>
              <a:rPr lang="en-US" altLang="zh-CN" dirty="0"/>
              <a:t> </a:t>
            </a:r>
            <a:r>
              <a:rPr lang="en-US" altLang="zh-CN" dirty="0" err="1"/>
              <a:t>LocateNode</a:t>
            </a:r>
            <a:r>
              <a:rPr lang="en-US" altLang="zh-CN" dirty="0"/>
              <a:t>(char x);  </a:t>
            </a:r>
            <a:r>
              <a:rPr lang="en-US" altLang="zh-CN" sz="1600" dirty="0"/>
              <a:t>//</a:t>
            </a:r>
            <a:r>
              <a:rPr lang="zh-CN" altLang="zh-CN" sz="1600" dirty="0"/>
              <a:t>查找结点</a:t>
            </a:r>
            <a:r>
              <a:rPr lang="en-US" altLang="zh-CN" sz="1600" dirty="0"/>
              <a:t>x</a:t>
            </a:r>
            <a:r>
              <a:rPr lang="zh-CN" altLang="zh-CN" sz="1600" dirty="0"/>
              <a:t>在树中的下标</a:t>
            </a:r>
          </a:p>
          <a:p>
            <a:r>
              <a:rPr lang="en-US" altLang="zh-CN" dirty="0"/>
              <a:t>    void </a:t>
            </a:r>
            <a:r>
              <a:rPr lang="en-US" altLang="zh-CN" dirty="0" err="1"/>
              <a:t>CreateCtree</a:t>
            </a:r>
            <a:r>
              <a:rPr lang="en-US" altLang="zh-CN" dirty="0"/>
              <a:t>(</a:t>
            </a:r>
            <a:r>
              <a:rPr lang="en-US" altLang="zh-CN" dirty="0" err="1"/>
              <a:t>int</a:t>
            </a:r>
            <a:r>
              <a:rPr lang="en-US" altLang="zh-CN" dirty="0"/>
              <a:t> k);        //</a:t>
            </a:r>
            <a:r>
              <a:rPr lang="zh-CN" altLang="zh-CN" dirty="0"/>
              <a:t>创建</a:t>
            </a:r>
            <a:r>
              <a:rPr lang="en-US" altLang="zh-CN" dirty="0"/>
              <a:t>k</a:t>
            </a:r>
            <a:r>
              <a:rPr lang="zh-CN" altLang="zh-CN" dirty="0"/>
              <a:t>个结点的树</a:t>
            </a:r>
          </a:p>
          <a:p>
            <a:r>
              <a:rPr lang="en-US" altLang="zh-CN" dirty="0"/>
              <a:t>    </a:t>
            </a:r>
            <a:r>
              <a:rPr lang="en-US" altLang="zh-CN" dirty="0" err="1"/>
              <a:t>int</a:t>
            </a:r>
            <a:r>
              <a:rPr lang="en-US" altLang="zh-CN" dirty="0"/>
              <a:t> </a:t>
            </a:r>
            <a:r>
              <a:rPr lang="en-US" altLang="zh-CN" dirty="0" err="1"/>
              <a:t>DegreeNode</a:t>
            </a:r>
            <a:r>
              <a:rPr lang="en-US" altLang="zh-CN" dirty="0"/>
              <a:t>(char x);        //</a:t>
            </a:r>
            <a:r>
              <a:rPr lang="zh-CN" altLang="zh-CN" dirty="0"/>
              <a:t>计算结点</a:t>
            </a:r>
            <a:r>
              <a:rPr lang="en-US" altLang="zh-CN" dirty="0"/>
              <a:t>x</a:t>
            </a:r>
            <a:r>
              <a:rPr lang="zh-CN" altLang="zh-CN" dirty="0"/>
              <a:t>的度数</a:t>
            </a:r>
          </a:p>
          <a:p>
            <a:r>
              <a:rPr lang="en-US" altLang="zh-CN" dirty="0"/>
              <a:t>    void </a:t>
            </a:r>
            <a:r>
              <a:rPr lang="en-US" altLang="zh-CN" dirty="0" err="1"/>
              <a:t>InsertNode</a:t>
            </a:r>
            <a:r>
              <a:rPr lang="en-US" altLang="zh-CN" dirty="0"/>
              <a:t>(char </a:t>
            </a:r>
            <a:r>
              <a:rPr lang="en-US" altLang="zh-CN" dirty="0" err="1"/>
              <a:t>u,char</a:t>
            </a:r>
            <a:r>
              <a:rPr lang="en-US" altLang="zh-CN" dirty="0"/>
              <a:t> v</a:t>
            </a:r>
            <a:r>
              <a:rPr lang="en-US" altLang="zh-CN" sz="1600" dirty="0"/>
              <a:t>);  //</a:t>
            </a:r>
            <a:r>
              <a:rPr lang="zh-CN" altLang="zh-CN" sz="1600" dirty="0"/>
              <a:t>插入结点</a:t>
            </a:r>
            <a:r>
              <a:rPr lang="en-US" altLang="zh-CN" sz="1600" dirty="0"/>
              <a:t>u</a:t>
            </a:r>
            <a:r>
              <a:rPr lang="zh-CN" altLang="zh-CN" sz="1600" dirty="0"/>
              <a:t>的孩子</a:t>
            </a:r>
            <a:r>
              <a:rPr lang="en-US" altLang="zh-CN" sz="1600" dirty="0"/>
              <a:t>v</a:t>
            </a:r>
            <a:endParaRPr lang="zh-CN" altLang="zh-CN" sz="1600" dirty="0"/>
          </a:p>
          <a:p>
            <a:r>
              <a:rPr lang="en-US" altLang="zh-CN" dirty="0"/>
              <a:t>};</a:t>
            </a:r>
            <a:endParaRPr lang="zh-CN" altLang="zh-CN" dirty="0"/>
          </a:p>
          <a:p>
            <a:endParaRPr lang="zh-CN" altLang="en-US" dirty="0"/>
          </a:p>
        </p:txBody>
      </p:sp>
      <p:sp>
        <p:nvSpPr>
          <p:cNvPr id="28" name="矩形 27"/>
          <p:cNvSpPr/>
          <p:nvPr/>
        </p:nvSpPr>
        <p:spPr>
          <a:xfrm>
            <a:off x="206613" y="1605441"/>
            <a:ext cx="4720534" cy="524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012160" y="415865"/>
            <a:ext cx="548081" cy="2402197"/>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endCxn id="29" idx="2"/>
          </p:cNvCxnSpPr>
          <p:nvPr/>
        </p:nvCxnSpPr>
        <p:spPr>
          <a:xfrm flipV="1">
            <a:off x="4935167" y="1616964"/>
            <a:ext cx="1076993" cy="387286"/>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19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additive="base">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ppt_x"/>
                                          </p:val>
                                        </p:tav>
                                        <p:tav tm="100000">
                                          <p:val>
                                            <p:strVal val="#ppt_x"/>
                                          </p:val>
                                        </p:tav>
                                      </p:tavLst>
                                    </p:anim>
                                    <p:anim calcmode="lin" valueType="num">
                                      <p:cBhvr additive="base">
                                        <p:cTn id="7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7">
                                            <p:txEl>
                                              <p:pRg st="0" end="0"/>
                                            </p:txEl>
                                          </p:spTgt>
                                        </p:tgtEl>
                                        <p:attrNameLst>
                                          <p:attrName>style.visibility</p:attrName>
                                        </p:attrNameLst>
                                      </p:cBhvr>
                                      <p:to>
                                        <p:strVal val="visible"/>
                                      </p:to>
                                    </p:set>
                                    <p:anim calcmode="lin" valueType="num">
                                      <p:cBhvr additive="base">
                                        <p:cTn id="8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7">
                                            <p:txEl>
                                              <p:pRg st="1" end="1"/>
                                            </p:txEl>
                                          </p:spTgt>
                                        </p:tgtEl>
                                        <p:attrNameLst>
                                          <p:attrName>style.visibility</p:attrName>
                                        </p:attrNameLst>
                                      </p:cBhvr>
                                      <p:to>
                                        <p:strVal val="visible"/>
                                      </p:to>
                                    </p:set>
                                    <p:anim calcmode="lin" valueType="num">
                                      <p:cBhvr additive="base">
                                        <p:cTn id="9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7">
                                            <p:txEl>
                                              <p:pRg st="1" end="1"/>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 calcmode="lin" valueType="num">
                                      <p:cBhvr additive="base">
                                        <p:cTn id="97"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7">
                                            <p:txEl>
                                              <p:pRg st="2" end="2"/>
                                            </p:txEl>
                                          </p:spTgt>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7">
                                            <p:txEl>
                                              <p:pRg st="3" end="3"/>
                                            </p:txEl>
                                          </p:spTgt>
                                        </p:tgtEl>
                                        <p:attrNameLst>
                                          <p:attrName>style.visibility</p:attrName>
                                        </p:attrNameLst>
                                      </p:cBhvr>
                                      <p:to>
                                        <p:strVal val="visible"/>
                                      </p:to>
                                    </p:set>
                                    <p:anim calcmode="lin" valueType="num">
                                      <p:cBhvr additive="base">
                                        <p:cTn id="101"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 calcmode="lin" valueType="num">
                                      <p:cBhvr additive="base">
                                        <p:cTn id="107" dur="500" fill="hold"/>
                                        <p:tgtEl>
                                          <p:spTgt spid="28"/>
                                        </p:tgtEl>
                                        <p:attrNameLst>
                                          <p:attrName>ppt_x</p:attrName>
                                        </p:attrNameLst>
                                      </p:cBhvr>
                                      <p:tavLst>
                                        <p:tav tm="0">
                                          <p:val>
                                            <p:strVal val="#ppt_x"/>
                                          </p:val>
                                        </p:tav>
                                        <p:tav tm="100000">
                                          <p:val>
                                            <p:strVal val="#ppt_x"/>
                                          </p:val>
                                        </p:tav>
                                      </p:tavLst>
                                    </p:anim>
                                    <p:anim calcmode="lin" valueType="num">
                                      <p:cBhvr additive="base">
                                        <p:cTn id="108" dur="500" fill="hold"/>
                                        <p:tgtEl>
                                          <p:spTgt spid="2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additive="base">
                                        <p:cTn id="115" dur="500" fill="hold"/>
                                        <p:tgtEl>
                                          <p:spTgt spid="29"/>
                                        </p:tgtEl>
                                        <p:attrNameLst>
                                          <p:attrName>ppt_x</p:attrName>
                                        </p:attrNameLst>
                                      </p:cBhvr>
                                      <p:tavLst>
                                        <p:tav tm="0">
                                          <p:val>
                                            <p:strVal val="#ppt_x"/>
                                          </p:val>
                                        </p:tav>
                                        <p:tav tm="100000">
                                          <p:val>
                                            <p:strVal val="#ppt_x"/>
                                          </p:val>
                                        </p:tav>
                                      </p:tavLst>
                                    </p:anim>
                                    <p:anim calcmode="lin" valueType="num">
                                      <p:cBhvr additive="base">
                                        <p:cTn id="1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27">
                                            <p:txEl>
                                              <p:pRg st="4" end="4"/>
                                            </p:txEl>
                                          </p:spTgt>
                                        </p:tgtEl>
                                        <p:attrNameLst>
                                          <p:attrName>style.visibility</p:attrName>
                                        </p:attrNameLst>
                                      </p:cBhvr>
                                      <p:to>
                                        <p:strVal val="visible"/>
                                      </p:to>
                                    </p:set>
                                    <p:anim calcmode="lin" valueType="num">
                                      <p:cBhvr additive="base">
                                        <p:cTn id="12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27">
                                            <p:txEl>
                                              <p:pRg st="5" end="5"/>
                                            </p:txEl>
                                          </p:spTgt>
                                        </p:tgtEl>
                                        <p:attrNameLst>
                                          <p:attrName>style.visibility</p:attrName>
                                        </p:attrNameLst>
                                      </p:cBhvr>
                                      <p:to>
                                        <p:strVal val="visible"/>
                                      </p:to>
                                    </p:set>
                                    <p:anim calcmode="lin" valueType="num">
                                      <p:cBhvr additive="base">
                                        <p:cTn id="127"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27">
                                            <p:txEl>
                                              <p:pRg st="6" end="6"/>
                                            </p:txEl>
                                          </p:spTgt>
                                        </p:tgtEl>
                                        <p:attrNameLst>
                                          <p:attrName>style.visibility</p:attrName>
                                        </p:attrNameLst>
                                      </p:cBhvr>
                                      <p:to>
                                        <p:strVal val="visible"/>
                                      </p:to>
                                    </p:set>
                                    <p:anim calcmode="lin" valueType="num">
                                      <p:cBhvr additive="base">
                                        <p:cTn id="133"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27">
                                            <p:txEl>
                                              <p:pRg st="7" end="7"/>
                                            </p:txEl>
                                          </p:spTgt>
                                        </p:tgtEl>
                                        <p:attrNameLst>
                                          <p:attrName>style.visibility</p:attrName>
                                        </p:attrNameLst>
                                      </p:cBhvr>
                                      <p:to>
                                        <p:strVal val="visible"/>
                                      </p:to>
                                    </p:set>
                                    <p:anim calcmode="lin" valueType="num">
                                      <p:cBhvr additive="base">
                                        <p:cTn id="13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27">
                                            <p:txEl>
                                              <p:pRg st="8" end="8"/>
                                            </p:txEl>
                                          </p:spTgt>
                                        </p:tgtEl>
                                        <p:attrNameLst>
                                          <p:attrName>style.visibility</p:attrName>
                                        </p:attrNameLst>
                                      </p:cBhvr>
                                      <p:to>
                                        <p:strVal val="visible"/>
                                      </p:to>
                                    </p:set>
                                    <p:anim calcmode="lin" valueType="num">
                                      <p:cBhvr additive="base">
                                        <p:cTn id="145"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27">
                                            <p:txEl>
                                              <p:pRg st="8" end="8"/>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27">
                                            <p:txEl>
                                              <p:pRg st="9" end="9"/>
                                            </p:txEl>
                                          </p:spTgt>
                                        </p:tgtEl>
                                        <p:attrNameLst>
                                          <p:attrName>style.visibility</p:attrName>
                                        </p:attrNameLst>
                                      </p:cBhvr>
                                      <p:to>
                                        <p:strVal val="visible"/>
                                      </p:to>
                                    </p:set>
                                    <p:anim calcmode="lin" valueType="num">
                                      <p:cBhvr additive="base">
                                        <p:cTn id="149" dur="500" fill="hold"/>
                                        <p:tgtEl>
                                          <p:spTgt spid="27">
                                            <p:txEl>
                                              <p:pRg st="9" end="9"/>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7" grpId="0" animBg="1"/>
      <p:bldP spid="28" grpId="0" animBg="1"/>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504" y="1491630"/>
            <a:ext cx="8208912" cy="1477328"/>
          </a:xfrm>
          <a:prstGeom prst="rect">
            <a:avLst/>
          </a:prstGeom>
          <a:noFill/>
        </p:spPr>
        <p:txBody>
          <a:bodyPr wrap="square" rtlCol="0">
            <a:spAutoFit/>
          </a:bodyPr>
          <a:lstStyle/>
          <a:p>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CTree</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LocateNode</a:t>
            </a:r>
            <a:r>
              <a:rPr lang="en-US" altLang="zh-CN" dirty="0">
                <a:solidFill>
                  <a:srgbClr val="002060"/>
                </a:solidFill>
                <a:latin typeface="Times New Roman" panose="02020603050405020304" pitchFamily="18" charset="0"/>
                <a:cs typeface="Times New Roman" panose="02020603050405020304" pitchFamily="18" charset="0"/>
              </a:rPr>
              <a:t>(char x){//</a:t>
            </a:r>
            <a:r>
              <a:rPr lang="zh-CN" altLang="en-US" dirty="0">
                <a:solidFill>
                  <a:srgbClr val="002060"/>
                </a:solidFill>
                <a:latin typeface="Times New Roman" panose="02020603050405020304" pitchFamily="18" charset="0"/>
                <a:cs typeface="Times New Roman" panose="02020603050405020304" pitchFamily="18" charset="0"/>
              </a:rPr>
              <a:t>查找结点</a:t>
            </a:r>
            <a:r>
              <a:rPr lang="en-US" altLang="zh-CN" dirty="0">
                <a:solidFill>
                  <a:srgbClr val="002060"/>
                </a:solidFill>
                <a:latin typeface="Times New Roman" panose="02020603050405020304" pitchFamily="18" charset="0"/>
                <a:cs typeface="Times New Roman" panose="02020603050405020304" pitchFamily="18" charset="0"/>
              </a:rPr>
              <a:t>x</a:t>
            </a:r>
            <a:r>
              <a:rPr lang="zh-CN" altLang="en-US" dirty="0">
                <a:solidFill>
                  <a:srgbClr val="002060"/>
                </a:solidFill>
                <a:latin typeface="Times New Roman" panose="02020603050405020304" pitchFamily="18" charset="0"/>
                <a:cs typeface="Times New Roman" panose="02020603050405020304" pitchFamily="18" charset="0"/>
              </a:rPr>
              <a:t>，若找到返回其下标，否则返回</a:t>
            </a:r>
            <a:r>
              <a:rPr lang="en-US" altLang="zh-CN" dirty="0">
                <a:solidFill>
                  <a:srgbClr val="002060"/>
                </a:solidFill>
                <a:latin typeface="Times New Roman" panose="02020603050405020304" pitchFamily="18" charset="0"/>
                <a:cs typeface="Times New Roman" panose="02020603050405020304" pitchFamily="18" charset="0"/>
              </a:rPr>
              <a:t>-1</a:t>
            </a:r>
          </a:p>
          <a:p>
            <a:r>
              <a:rPr lang="en-US" altLang="zh-CN" dirty="0">
                <a:solidFill>
                  <a:srgbClr val="002060"/>
                </a:solidFill>
                <a:latin typeface="Times New Roman" panose="02020603050405020304" pitchFamily="18" charset="0"/>
                <a:cs typeface="Times New Roman" panose="02020603050405020304" pitchFamily="18" charset="0"/>
              </a:rPr>
              <a:t>    for(</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=0;i&lt;</a:t>
            </a:r>
            <a:r>
              <a:rPr lang="en-US" altLang="zh-CN" dirty="0" err="1">
                <a:solidFill>
                  <a:srgbClr val="002060"/>
                </a:solidFill>
                <a:latin typeface="Times New Roman" panose="02020603050405020304" pitchFamily="18" charset="0"/>
                <a:cs typeface="Times New Roman" panose="02020603050405020304" pitchFamily="18" charset="0"/>
              </a:rPr>
              <a:t>n;i</a:t>
            </a:r>
            <a:r>
              <a:rPr lang="en-US" altLang="zh-CN" dirty="0">
                <a:solidFill>
                  <a:srgbClr val="002060"/>
                </a:solidFill>
                <a:latin typeface="Times New Roman" panose="02020603050405020304" pitchFamily="18" charset="0"/>
                <a:cs typeface="Times New Roman" panose="02020603050405020304" pitchFamily="18" charset="0"/>
              </a:rPr>
              <a:t>++)</a:t>
            </a:r>
          </a:p>
          <a:p>
            <a:r>
              <a:rPr lang="en-US" altLang="zh-CN" dirty="0">
                <a:solidFill>
                  <a:srgbClr val="002060"/>
                </a:solidFill>
                <a:latin typeface="Times New Roman" panose="02020603050405020304" pitchFamily="18" charset="0"/>
                <a:cs typeface="Times New Roman" panose="02020603050405020304" pitchFamily="18" charset="0"/>
              </a:rPr>
              <a:t>      if(x==nodes[</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].data)return </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a:t>
            </a:r>
          </a:p>
          <a:p>
            <a:r>
              <a:rPr lang="en-US" altLang="zh-CN" dirty="0">
                <a:solidFill>
                  <a:srgbClr val="002060"/>
                </a:solidFill>
                <a:latin typeface="Times New Roman" panose="02020603050405020304" pitchFamily="18" charset="0"/>
                <a:cs typeface="Times New Roman" panose="02020603050405020304" pitchFamily="18" charset="0"/>
              </a:rPr>
              <a:t>    return -1;</a:t>
            </a: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en-US" dirty="0">
              <a:solidFill>
                <a:srgbClr val="00206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5796136" y="2067694"/>
            <a:ext cx="2520280" cy="2148642"/>
          </a:xfrm>
          <a:prstGeom prst="rect">
            <a:avLst/>
          </a:prstGeom>
        </p:spPr>
      </p:pic>
      <p:sp>
        <p:nvSpPr>
          <p:cNvPr id="6" name="文本框 5"/>
          <p:cNvSpPr txBox="1"/>
          <p:nvPr/>
        </p:nvSpPr>
        <p:spPr>
          <a:xfrm>
            <a:off x="1043608" y="445267"/>
            <a:ext cx="5400600" cy="480131"/>
          </a:xfrm>
          <a:prstGeom prst="rect">
            <a:avLst/>
          </a:prstGeom>
          <a:noFill/>
        </p:spPr>
        <p:txBody>
          <a:bodyPr wrap="square" rtlCol="0">
            <a:spAutoFit/>
          </a:bodyPr>
          <a:lstStyle/>
          <a:p>
            <a:pPr marL="171450" indent="-171450" defTabSz="685800">
              <a:lnSpc>
                <a:spcPct val="90000"/>
              </a:lnSpc>
              <a:spcBef>
                <a:spcPts val="750"/>
              </a:spcBef>
            </a:pPr>
            <a:r>
              <a:rPr lang="en-US" altLang="zh-CN" sz="2800" b="1" dirty="0" err="1">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rPr>
              <a:t>LocateNode</a:t>
            </a:r>
            <a:r>
              <a:rPr lang="zh-CN" altLang="en-US" sz="2800" b="1" dirty="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rPr>
              <a:t>函数</a:t>
            </a:r>
          </a:p>
        </p:txBody>
      </p:sp>
    </p:spTree>
    <p:extLst>
      <p:ext uri="{BB962C8B-B14F-4D97-AF65-F5344CB8AC3E}">
        <p14:creationId xmlns:p14="http://schemas.microsoft.com/office/powerpoint/2010/main" val="397921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err="1" smtClean="0"/>
              <a:t>CreateCtree</a:t>
            </a:r>
            <a:r>
              <a:rPr lang="zh-CN" altLang="en-US" dirty="0" smtClean="0"/>
              <a:t>函数</a:t>
            </a:r>
            <a:endParaRPr lang="zh-CN" altLang="en-US" dirty="0"/>
          </a:p>
        </p:txBody>
      </p:sp>
      <p:sp>
        <p:nvSpPr>
          <p:cNvPr id="4" name="文本框 3"/>
          <p:cNvSpPr txBox="1"/>
          <p:nvPr/>
        </p:nvSpPr>
        <p:spPr>
          <a:xfrm>
            <a:off x="107504" y="897168"/>
            <a:ext cx="5256584" cy="4247317"/>
          </a:xfrm>
          <a:prstGeom prst="rect">
            <a:avLst/>
          </a:prstGeom>
          <a:noFill/>
        </p:spPr>
        <p:txBody>
          <a:bodyPr wrap="square" rtlCol="0">
            <a:spAutoFit/>
          </a:bodyPr>
          <a:lstStyle/>
          <a:p>
            <a:r>
              <a:rPr lang="en-US" altLang="zh-CN" dirty="0"/>
              <a:t>void </a:t>
            </a:r>
            <a:r>
              <a:rPr lang="en-US" altLang="zh-CN" dirty="0" err="1"/>
              <a:t>CTree</a:t>
            </a:r>
            <a:r>
              <a:rPr lang="en-US" altLang="zh-CN" dirty="0"/>
              <a:t>::</a:t>
            </a:r>
            <a:r>
              <a:rPr lang="en-US" altLang="zh-CN" dirty="0" err="1"/>
              <a:t>CreateCtree</a:t>
            </a:r>
            <a:r>
              <a:rPr lang="en-US" altLang="zh-CN" dirty="0"/>
              <a:t>(</a:t>
            </a:r>
            <a:r>
              <a:rPr lang="en-US" altLang="zh-CN" dirty="0" err="1"/>
              <a:t>int</a:t>
            </a:r>
            <a:r>
              <a:rPr lang="en-US" altLang="zh-CN" dirty="0"/>
              <a:t> k){</a:t>
            </a:r>
          </a:p>
          <a:p>
            <a:r>
              <a:rPr lang="en-US" altLang="zh-CN" dirty="0"/>
              <a:t>    </a:t>
            </a:r>
            <a:r>
              <a:rPr lang="en-US" altLang="zh-CN" dirty="0" err="1"/>
              <a:t>int</a:t>
            </a:r>
            <a:r>
              <a:rPr lang="en-US" altLang="zh-CN" dirty="0"/>
              <a:t> </a:t>
            </a:r>
            <a:r>
              <a:rPr lang="en-US" altLang="zh-CN" dirty="0" err="1"/>
              <a:t>i</a:t>
            </a:r>
            <a:r>
              <a:rPr lang="en-US" altLang="zh-CN" dirty="0"/>
              <a:t>;</a:t>
            </a:r>
          </a:p>
          <a:p>
            <a:r>
              <a:rPr lang="en-US" altLang="zh-CN" dirty="0"/>
              <a:t>    for(</a:t>
            </a:r>
            <a:r>
              <a:rPr lang="en-US" altLang="zh-CN" dirty="0" err="1"/>
              <a:t>i</a:t>
            </a:r>
            <a:r>
              <a:rPr lang="en-US" altLang="zh-CN" dirty="0"/>
              <a:t>=0;i&lt;</a:t>
            </a:r>
            <a:r>
              <a:rPr lang="en-US" altLang="zh-CN" dirty="0" err="1"/>
              <a:t>k;i</a:t>
            </a:r>
            <a:r>
              <a:rPr lang="en-US" altLang="zh-CN" dirty="0"/>
              <a:t>++){  </a:t>
            </a:r>
            <a:r>
              <a:rPr lang="en-US" altLang="zh-CN" dirty="0" smtClean="0"/>
              <a:t>   </a:t>
            </a:r>
            <a:r>
              <a:rPr lang="en-US" altLang="zh-CN" dirty="0"/>
              <a:t>//</a:t>
            </a:r>
            <a:r>
              <a:rPr lang="zh-CN" altLang="en-US" dirty="0"/>
              <a:t>在数组中存放所有结点信息</a:t>
            </a:r>
          </a:p>
          <a:p>
            <a:r>
              <a:rPr lang="zh-CN" altLang="en-US" dirty="0"/>
              <a:t>      </a:t>
            </a:r>
            <a:r>
              <a:rPr lang="en-US" altLang="zh-CN" dirty="0" err="1"/>
              <a:t>cin</a:t>
            </a:r>
            <a:r>
              <a:rPr lang="en-US" altLang="zh-CN" dirty="0"/>
              <a:t>&gt;&gt;nodes[</a:t>
            </a:r>
            <a:r>
              <a:rPr lang="en-US" altLang="zh-CN" dirty="0" err="1"/>
              <a:t>i</a:t>
            </a:r>
            <a:r>
              <a:rPr lang="en-US" altLang="zh-CN" dirty="0"/>
              <a:t>].data;</a:t>
            </a:r>
          </a:p>
          <a:p>
            <a:r>
              <a:rPr lang="en-US" altLang="zh-CN" dirty="0"/>
              <a:t>      nodes[</a:t>
            </a:r>
            <a:r>
              <a:rPr lang="en-US" altLang="zh-CN" dirty="0" err="1"/>
              <a:t>i</a:t>
            </a:r>
            <a:r>
              <a:rPr lang="en-US" altLang="zh-CN" dirty="0"/>
              <a:t>].</a:t>
            </a:r>
            <a:r>
              <a:rPr lang="en-US" altLang="zh-CN" dirty="0" err="1"/>
              <a:t>firstchild</a:t>
            </a:r>
            <a:r>
              <a:rPr lang="en-US" altLang="zh-CN" dirty="0"/>
              <a:t>=NULL;</a:t>
            </a:r>
          </a:p>
          <a:p>
            <a:r>
              <a:rPr lang="en-US" altLang="zh-CN" dirty="0"/>
              <a:t>    }</a:t>
            </a:r>
          </a:p>
          <a:p>
            <a:r>
              <a:rPr lang="en-US" altLang="zh-CN" dirty="0"/>
              <a:t>    n=</a:t>
            </a:r>
            <a:r>
              <a:rPr lang="en-US" altLang="zh-CN" dirty="0" err="1"/>
              <a:t>k;r</a:t>
            </a:r>
            <a:r>
              <a:rPr lang="en-US" altLang="zh-CN" dirty="0"/>
              <a:t>=0;</a:t>
            </a:r>
          </a:p>
          <a:p>
            <a:r>
              <a:rPr lang="en-US" altLang="zh-CN" dirty="0"/>
              <a:t>    char </a:t>
            </a:r>
            <a:r>
              <a:rPr lang="en-US" altLang="zh-CN" dirty="0" err="1"/>
              <a:t>u,v</a:t>
            </a:r>
            <a:r>
              <a:rPr lang="en-US" altLang="zh-CN" dirty="0"/>
              <a:t>;</a:t>
            </a:r>
          </a:p>
          <a:p>
            <a:r>
              <a:rPr lang="en-US" altLang="zh-CN" dirty="0"/>
              <a:t>    </a:t>
            </a:r>
            <a:r>
              <a:rPr lang="en-US" altLang="zh-CN" dirty="0" err="1"/>
              <a:t>int</a:t>
            </a:r>
            <a:r>
              <a:rPr lang="en-US" altLang="zh-CN" dirty="0"/>
              <a:t> </a:t>
            </a:r>
            <a:r>
              <a:rPr lang="en-US" altLang="zh-CN" dirty="0" err="1"/>
              <a:t>h,t</a:t>
            </a:r>
            <a:r>
              <a:rPr lang="en-US" altLang="zh-CN" dirty="0"/>
              <a:t>;</a:t>
            </a:r>
          </a:p>
          <a:p>
            <a:r>
              <a:rPr lang="en-US" altLang="zh-CN" dirty="0"/>
              <a:t>    </a:t>
            </a:r>
            <a:r>
              <a:rPr lang="en-US" altLang="zh-CN" dirty="0" err="1"/>
              <a:t>CtNode</a:t>
            </a:r>
            <a:r>
              <a:rPr lang="en-US" altLang="zh-CN" dirty="0"/>
              <a:t> *p</a:t>
            </a:r>
            <a:r>
              <a:rPr lang="en-US" altLang="zh-CN" dirty="0" smtClean="0"/>
              <a:t>;</a:t>
            </a:r>
          </a:p>
          <a:p>
            <a:r>
              <a:rPr lang="en-US" altLang="zh-CN" dirty="0" smtClean="0"/>
              <a:t>    for(</a:t>
            </a:r>
            <a:r>
              <a:rPr lang="en-US" altLang="zh-CN" dirty="0" err="1" smtClean="0"/>
              <a:t>i</a:t>
            </a:r>
            <a:r>
              <a:rPr lang="en-US" altLang="zh-CN" dirty="0" smtClean="0"/>
              <a:t>=0;i&lt;</a:t>
            </a:r>
            <a:r>
              <a:rPr lang="en-US" altLang="zh-CN" dirty="0" err="1" smtClean="0"/>
              <a:t>k;i</a:t>
            </a:r>
            <a:r>
              <a:rPr lang="en-US" altLang="zh-CN" dirty="0" smtClean="0"/>
              <a:t>++){        //</a:t>
            </a:r>
            <a:r>
              <a:rPr lang="zh-CN" altLang="en-US" dirty="0" smtClean="0"/>
              <a:t>读入所有结点的孩子结点</a:t>
            </a:r>
          </a:p>
          <a:p>
            <a:r>
              <a:rPr lang="zh-CN" altLang="en-US" dirty="0" smtClean="0"/>
              <a:t>      </a:t>
            </a:r>
            <a:r>
              <a:rPr lang="en-US" altLang="zh-CN" dirty="0" err="1" smtClean="0"/>
              <a:t>cin</a:t>
            </a:r>
            <a:r>
              <a:rPr lang="en-US" altLang="zh-CN" dirty="0" smtClean="0"/>
              <a:t>&gt;&gt;u;                  //</a:t>
            </a:r>
            <a:r>
              <a:rPr lang="zh-CN" altLang="en-US" dirty="0" smtClean="0"/>
              <a:t>读入根结点</a:t>
            </a:r>
          </a:p>
          <a:p>
            <a:r>
              <a:rPr lang="zh-CN" altLang="en-US" dirty="0" smtClean="0"/>
              <a:t>      </a:t>
            </a:r>
            <a:r>
              <a:rPr lang="en-US" altLang="zh-CN" dirty="0" smtClean="0"/>
              <a:t>h=</a:t>
            </a:r>
            <a:r>
              <a:rPr lang="en-US" altLang="zh-CN" dirty="0" err="1" smtClean="0"/>
              <a:t>LocateNode</a:t>
            </a:r>
            <a:r>
              <a:rPr lang="en-US" altLang="zh-CN" dirty="0" smtClean="0"/>
              <a:t>(u);</a:t>
            </a:r>
          </a:p>
          <a:p>
            <a:r>
              <a:rPr lang="en-US" altLang="zh-CN" dirty="0" smtClean="0"/>
              <a:t>      </a:t>
            </a:r>
            <a:r>
              <a:rPr lang="en-US" altLang="zh-CN" dirty="0" err="1" smtClean="0"/>
              <a:t>cin</a:t>
            </a:r>
            <a:r>
              <a:rPr lang="en-US" altLang="zh-CN" dirty="0" smtClean="0"/>
              <a:t>&gt;&gt;v;                  //</a:t>
            </a:r>
            <a:r>
              <a:rPr lang="zh-CN" altLang="en-US" dirty="0" smtClean="0"/>
              <a:t>读入孩子结点</a:t>
            </a:r>
          </a:p>
          <a:p>
            <a:r>
              <a:rPr lang="zh-CN" altLang="en-US" dirty="0" smtClean="0"/>
              <a:t>      </a:t>
            </a:r>
            <a:endParaRPr lang="zh-CN" altLang="en-US" dirty="0"/>
          </a:p>
        </p:txBody>
      </p:sp>
      <p:sp>
        <p:nvSpPr>
          <p:cNvPr id="6" name="文本框 5"/>
          <p:cNvSpPr txBox="1"/>
          <p:nvPr/>
        </p:nvSpPr>
        <p:spPr>
          <a:xfrm>
            <a:off x="4274543" y="0"/>
            <a:ext cx="4752528" cy="2862322"/>
          </a:xfrm>
          <a:prstGeom prst="rect">
            <a:avLst/>
          </a:prstGeom>
          <a:solidFill>
            <a:schemeClr val="accent2"/>
          </a:solidFill>
        </p:spPr>
        <p:txBody>
          <a:bodyPr wrap="square" rtlCol="0">
            <a:spAutoFit/>
          </a:bodyPr>
          <a:lstStyle/>
          <a:p>
            <a:r>
              <a:rPr lang="en-US" altLang="zh-CN" dirty="0" smtClean="0"/>
              <a:t>  while(v</a:t>
            </a:r>
            <a:r>
              <a:rPr lang="en-US" altLang="zh-CN" dirty="0"/>
              <a:t>!=’.’){             //</a:t>
            </a:r>
            <a:r>
              <a:rPr lang="zh-CN" altLang="en-US" dirty="0"/>
              <a:t>连接</a:t>
            </a:r>
            <a:r>
              <a:rPr lang="en-US" altLang="zh-CN" dirty="0"/>
              <a:t>u</a:t>
            </a:r>
            <a:r>
              <a:rPr lang="zh-CN" altLang="en-US" dirty="0"/>
              <a:t>的所有孩子结点</a:t>
            </a:r>
          </a:p>
          <a:p>
            <a:r>
              <a:rPr lang="zh-CN" altLang="en-US" dirty="0"/>
              <a:t>     </a:t>
            </a:r>
            <a:r>
              <a:rPr lang="en-US" altLang="zh-CN" dirty="0" smtClean="0"/>
              <a:t>t=</a:t>
            </a:r>
            <a:r>
              <a:rPr lang="en-US" altLang="zh-CN" dirty="0" err="1" smtClean="0"/>
              <a:t>LocateNode</a:t>
            </a:r>
            <a:r>
              <a:rPr lang="en-US" altLang="zh-CN" dirty="0" smtClean="0"/>
              <a:t>(v</a:t>
            </a:r>
            <a:r>
              <a:rPr lang="en-US" altLang="zh-CN" dirty="0"/>
              <a:t>);</a:t>
            </a:r>
          </a:p>
          <a:p>
            <a:r>
              <a:rPr lang="en-US" altLang="zh-CN" dirty="0"/>
              <a:t>     </a:t>
            </a:r>
            <a:r>
              <a:rPr lang="en-US" altLang="zh-CN" dirty="0" smtClean="0"/>
              <a:t>p=new </a:t>
            </a:r>
            <a:r>
              <a:rPr lang="en-US" altLang="zh-CN" dirty="0" err="1"/>
              <a:t>CtNode</a:t>
            </a:r>
            <a:r>
              <a:rPr lang="en-US" altLang="zh-CN" dirty="0"/>
              <a:t>; </a:t>
            </a:r>
            <a:r>
              <a:rPr lang="en-US" altLang="zh-CN" dirty="0" smtClean="0"/>
              <a:t>//</a:t>
            </a:r>
            <a:r>
              <a:rPr lang="zh-CN" altLang="en-US" dirty="0"/>
              <a:t>头插入法连接孩子结点</a:t>
            </a:r>
          </a:p>
          <a:p>
            <a:r>
              <a:rPr lang="zh-CN" altLang="en-US" dirty="0"/>
              <a:t>     </a:t>
            </a:r>
            <a:r>
              <a:rPr lang="en-US" altLang="zh-CN" dirty="0" smtClean="0"/>
              <a:t>p-</a:t>
            </a:r>
            <a:r>
              <a:rPr lang="en-US" altLang="zh-CN" dirty="0"/>
              <a:t>&gt;child=t;</a:t>
            </a:r>
          </a:p>
          <a:p>
            <a:r>
              <a:rPr lang="en-US" altLang="zh-CN" dirty="0"/>
              <a:t>     </a:t>
            </a:r>
            <a:r>
              <a:rPr lang="en-US" altLang="zh-CN" dirty="0" smtClean="0"/>
              <a:t>p-</a:t>
            </a:r>
            <a:r>
              <a:rPr lang="en-US" altLang="zh-CN" dirty="0"/>
              <a:t>&gt;next=nodes[h].</a:t>
            </a:r>
            <a:r>
              <a:rPr lang="en-US" altLang="zh-CN" dirty="0" err="1"/>
              <a:t>firstchild</a:t>
            </a:r>
            <a:r>
              <a:rPr lang="en-US" altLang="zh-CN" dirty="0"/>
              <a:t>;</a:t>
            </a:r>
          </a:p>
          <a:p>
            <a:r>
              <a:rPr lang="en-US" altLang="zh-CN" dirty="0"/>
              <a:t>     </a:t>
            </a:r>
            <a:r>
              <a:rPr lang="en-US" altLang="zh-CN" dirty="0" smtClean="0"/>
              <a:t>nodes[h</a:t>
            </a:r>
            <a:r>
              <a:rPr lang="en-US" altLang="zh-CN" dirty="0"/>
              <a:t>].</a:t>
            </a:r>
            <a:r>
              <a:rPr lang="en-US" altLang="zh-CN" dirty="0" err="1"/>
              <a:t>firstchild</a:t>
            </a:r>
            <a:r>
              <a:rPr lang="en-US" altLang="zh-CN" dirty="0"/>
              <a:t>=p;</a:t>
            </a:r>
          </a:p>
          <a:p>
            <a:r>
              <a:rPr lang="en-US" altLang="zh-CN" dirty="0"/>
              <a:t>     </a:t>
            </a:r>
            <a:r>
              <a:rPr lang="en-US" altLang="zh-CN" dirty="0" err="1" smtClean="0"/>
              <a:t>cin</a:t>
            </a:r>
            <a:r>
              <a:rPr lang="en-US" altLang="zh-CN" dirty="0"/>
              <a:t>&gt;&gt;v;</a:t>
            </a:r>
          </a:p>
          <a:p>
            <a:r>
              <a:rPr lang="en-US" altLang="zh-CN" dirty="0"/>
              <a:t>   </a:t>
            </a:r>
            <a:r>
              <a:rPr lang="en-US" altLang="zh-CN" dirty="0" smtClean="0"/>
              <a:t> </a:t>
            </a:r>
            <a:r>
              <a:rPr lang="en-US" altLang="zh-CN" dirty="0"/>
              <a:t>}</a:t>
            </a:r>
          </a:p>
          <a:p>
            <a:r>
              <a:rPr lang="en-US" altLang="zh-CN" dirty="0"/>
              <a:t>  </a:t>
            </a:r>
            <a:r>
              <a:rPr lang="en-US" altLang="zh-CN" dirty="0" smtClean="0"/>
              <a:t>}</a:t>
            </a:r>
            <a:endParaRPr lang="en-US" altLang="zh-CN" dirty="0"/>
          </a:p>
          <a:p>
            <a:r>
              <a:rPr lang="en-US" altLang="zh-CN" dirty="0"/>
              <a:t>}</a:t>
            </a:r>
            <a:endParaRPr lang="zh-CN" altLang="en-US" dirty="0"/>
          </a:p>
        </p:txBody>
      </p:sp>
      <p:pic>
        <p:nvPicPr>
          <p:cNvPr id="7" name="图片 6"/>
          <p:cNvPicPr>
            <a:picLocks noChangeAspect="1"/>
          </p:cNvPicPr>
          <p:nvPr/>
        </p:nvPicPr>
        <p:blipFill>
          <a:blip r:embed="rId3"/>
          <a:stretch>
            <a:fillRect/>
          </a:stretch>
        </p:blipFill>
        <p:spPr>
          <a:xfrm>
            <a:off x="5966884" y="2787774"/>
            <a:ext cx="2520280" cy="2148642"/>
          </a:xfrm>
          <a:prstGeom prst="rect">
            <a:avLst/>
          </a:prstGeom>
        </p:spPr>
      </p:pic>
    </p:spTree>
    <p:extLst>
      <p:ext uri="{BB962C8B-B14F-4D97-AF65-F5344CB8AC3E}">
        <p14:creationId xmlns:p14="http://schemas.microsoft.com/office/powerpoint/2010/main" val="79341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anim calcmode="lin" valueType="num">
                                      <p:cBhvr additive="base">
                                        <p:cTn id="5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additive="base">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10" end="10"/>
                                            </p:txEl>
                                          </p:spTgt>
                                        </p:tgtEl>
                                        <p:attrNameLst>
                                          <p:attrName>style.visibility</p:attrName>
                                        </p:attrNameLst>
                                      </p:cBhvr>
                                      <p:to>
                                        <p:strVal val="visible"/>
                                      </p:to>
                                    </p:set>
                                    <p:anim calcmode="lin" valueType="num">
                                      <p:cBhvr additive="base">
                                        <p:cTn id="6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 calcmode="lin" valueType="num">
                                      <p:cBhvr additive="base">
                                        <p:cTn id="6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 calcmode="lin" valueType="num">
                                      <p:cBhvr additive="base">
                                        <p:cTn id="7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13" end="13"/>
                                            </p:txEl>
                                          </p:spTgt>
                                        </p:tgtEl>
                                        <p:attrNameLst>
                                          <p:attrName>style.visibility</p:attrName>
                                        </p:attrNameLst>
                                      </p:cBhvr>
                                      <p:to>
                                        <p:strVal val="visible"/>
                                      </p:to>
                                    </p:set>
                                    <p:anim calcmode="lin" valueType="num">
                                      <p:cBhvr additive="base">
                                        <p:cTn id="7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6">
                                            <p:txEl>
                                              <p:pRg st="0" end="0"/>
                                            </p:txEl>
                                          </p:spTgt>
                                        </p:tgtEl>
                                        <p:attrNameLst>
                                          <p:attrName>style.visibility</p:attrName>
                                        </p:attrNameLst>
                                      </p:cBhvr>
                                      <p:to>
                                        <p:strVal val="visible"/>
                                      </p:to>
                                    </p:set>
                                    <p:anim calcmode="lin" valueType="num">
                                      <p:cBhvr additive="base">
                                        <p:cTn id="9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6">
                                            <p:txEl>
                                              <p:pRg st="1" end="1"/>
                                            </p:txEl>
                                          </p:spTgt>
                                        </p:tgtEl>
                                        <p:attrNameLst>
                                          <p:attrName>style.visibility</p:attrName>
                                        </p:attrNameLst>
                                      </p:cBhvr>
                                      <p:to>
                                        <p:strVal val="visible"/>
                                      </p:to>
                                    </p:set>
                                    <p:anim calcmode="lin" valueType="num">
                                      <p:cBhvr additive="base">
                                        <p:cTn id="9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6">
                                            <p:txEl>
                                              <p:pRg st="2" end="2"/>
                                            </p:txEl>
                                          </p:spTgt>
                                        </p:tgtEl>
                                        <p:attrNameLst>
                                          <p:attrName>style.visibility</p:attrName>
                                        </p:attrNameLst>
                                      </p:cBhvr>
                                      <p:to>
                                        <p:strVal val="visible"/>
                                      </p:to>
                                    </p:set>
                                    <p:anim calcmode="lin" valueType="num">
                                      <p:cBhvr additive="base">
                                        <p:cTn id="10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6">
                                            <p:txEl>
                                              <p:pRg st="3" end="3"/>
                                            </p:txEl>
                                          </p:spTgt>
                                        </p:tgtEl>
                                        <p:attrNameLst>
                                          <p:attrName>style.visibility</p:attrName>
                                        </p:attrNameLst>
                                      </p:cBhvr>
                                      <p:to>
                                        <p:strVal val="visible"/>
                                      </p:to>
                                    </p:set>
                                    <p:anim calcmode="lin" valueType="num">
                                      <p:cBhvr additive="base">
                                        <p:cTn id="10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6">
                                            <p:txEl>
                                              <p:pRg st="4" end="4"/>
                                            </p:txEl>
                                          </p:spTgt>
                                        </p:tgtEl>
                                        <p:attrNameLst>
                                          <p:attrName>style.visibility</p:attrName>
                                        </p:attrNameLst>
                                      </p:cBhvr>
                                      <p:to>
                                        <p:strVal val="visible"/>
                                      </p:to>
                                    </p:set>
                                    <p:anim calcmode="lin" valueType="num">
                                      <p:cBhvr additive="base">
                                        <p:cTn id="1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6">
                                            <p:txEl>
                                              <p:pRg st="5" end="5"/>
                                            </p:txEl>
                                          </p:spTgt>
                                        </p:tgtEl>
                                        <p:attrNameLst>
                                          <p:attrName>style.visibility</p:attrName>
                                        </p:attrNameLst>
                                      </p:cBhvr>
                                      <p:to>
                                        <p:strVal val="visible"/>
                                      </p:to>
                                    </p:set>
                                    <p:anim calcmode="lin" valueType="num">
                                      <p:cBhvr additive="base">
                                        <p:cTn id="12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6">
                                            <p:txEl>
                                              <p:pRg st="6" end="6"/>
                                            </p:txEl>
                                          </p:spTgt>
                                        </p:tgtEl>
                                        <p:attrNameLst>
                                          <p:attrName>style.visibility</p:attrName>
                                        </p:attrNameLst>
                                      </p:cBhvr>
                                      <p:to>
                                        <p:strVal val="visible"/>
                                      </p:to>
                                    </p:set>
                                    <p:anim calcmode="lin" valueType="num">
                                      <p:cBhvr additive="base">
                                        <p:cTn id="12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
                                            <p:txEl>
                                              <p:pRg st="7" end="7"/>
                                            </p:txEl>
                                          </p:spTgt>
                                        </p:tgtEl>
                                        <p:attrNameLst>
                                          <p:attrName>style.visibility</p:attrName>
                                        </p:attrNameLst>
                                      </p:cBhvr>
                                      <p:to>
                                        <p:strVal val="visible"/>
                                      </p:to>
                                    </p:set>
                                    <p:anim calcmode="lin" valueType="num">
                                      <p:cBhvr additive="base">
                                        <p:cTn id="1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6">
                                            <p:txEl>
                                              <p:pRg st="8" end="8"/>
                                            </p:txEl>
                                          </p:spTgt>
                                        </p:tgtEl>
                                        <p:attrNameLst>
                                          <p:attrName>style.visibility</p:attrName>
                                        </p:attrNameLst>
                                      </p:cBhvr>
                                      <p:to>
                                        <p:strVal val="visible"/>
                                      </p:to>
                                    </p:set>
                                    <p:anim calcmode="lin" valueType="num">
                                      <p:cBhvr additive="base">
                                        <p:cTn id="1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6">
                                            <p:txEl>
                                              <p:pRg st="8" end="8"/>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
                                            <p:txEl>
                                              <p:pRg st="9" end="9"/>
                                            </p:txEl>
                                          </p:spTgt>
                                        </p:tgtEl>
                                        <p:attrNameLst>
                                          <p:attrName>style.visibility</p:attrName>
                                        </p:attrNameLst>
                                      </p:cBhvr>
                                      <p:to>
                                        <p:strVal val="visible"/>
                                      </p:to>
                                    </p:set>
                                    <p:anim calcmode="lin" valueType="num">
                                      <p:cBhvr additive="base">
                                        <p:cTn id="141"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40399" y="235281"/>
            <a:ext cx="6246153" cy="457048"/>
          </a:xfrm>
        </p:spPr>
        <p:txBody>
          <a:bodyPr/>
          <a:lstStyle/>
          <a:p>
            <a:r>
              <a:rPr lang="zh-CN" altLang="en-US" dirty="0"/>
              <a:t>树的</a:t>
            </a:r>
            <a:r>
              <a:rPr lang="en-US" altLang="zh-CN" dirty="0"/>
              <a:t>4</a:t>
            </a:r>
            <a:r>
              <a:rPr lang="zh-CN" altLang="en-US" dirty="0"/>
              <a:t>种表示方法</a:t>
            </a:r>
          </a:p>
        </p:txBody>
      </p:sp>
      <p:sp>
        <p:nvSpPr>
          <p:cNvPr id="3" name="内容占位符 2"/>
          <p:cNvSpPr>
            <a:spLocks noGrp="1"/>
          </p:cNvSpPr>
          <p:nvPr>
            <p:ph sz="quarter" idx="11"/>
          </p:nvPr>
        </p:nvSpPr>
        <p:spPr>
          <a:xfrm>
            <a:off x="236676" y="889820"/>
            <a:ext cx="8928992" cy="3507876"/>
          </a:xfrm>
        </p:spPr>
        <p:txBody>
          <a:bodyPr/>
          <a:lstStyle/>
          <a:p>
            <a:r>
              <a:rPr lang="zh-CN" altLang="en-US" sz="1800" dirty="0">
                <a:latin typeface="隶书" panose="02010509060101010101" pitchFamily="49" charset="-122"/>
                <a:ea typeface="隶书" panose="02010509060101010101" pitchFamily="49" charset="-122"/>
              </a:rPr>
              <a:t>右</a:t>
            </a:r>
            <a:r>
              <a:rPr lang="zh-CN" altLang="zh-CN" sz="1800" dirty="0">
                <a:latin typeface="隶书" panose="02010509060101010101" pitchFamily="49" charset="-122"/>
                <a:ea typeface="隶书" panose="02010509060101010101" pitchFamily="49" charset="-122"/>
              </a:rPr>
              <a:t>图是树的树形表示法，树还有其他表示方法。</a:t>
            </a:r>
            <a:endParaRPr lang="en-US" altLang="zh-CN" sz="1800" dirty="0">
              <a:latin typeface="隶书" panose="02010509060101010101" pitchFamily="49" charset="-122"/>
              <a:ea typeface="隶书" panose="02010509060101010101" pitchFamily="49" charset="-122"/>
            </a:endParaRPr>
          </a:p>
          <a:p>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en-US" sz="1800" dirty="0">
                <a:latin typeface="隶书" panose="02010509060101010101" pitchFamily="49" charset="-122"/>
                <a:ea typeface="隶书" panose="02010509060101010101" pitchFamily="49" charset="-122"/>
              </a:rPr>
              <a:t>是</a:t>
            </a:r>
            <a:r>
              <a:rPr lang="zh-CN" altLang="zh-CN" sz="1800" dirty="0">
                <a:latin typeface="隶书" panose="02010509060101010101" pitchFamily="49" charset="-122"/>
                <a:ea typeface="隶书" panose="02010509060101010101" pitchFamily="49" charset="-122"/>
              </a:rPr>
              <a:t>表结构表示法</a:t>
            </a:r>
            <a:r>
              <a:rPr lang="en-US" altLang="zh-CN" sz="1800" dirty="0">
                <a:latin typeface="隶书" panose="02010509060101010101" pitchFamily="49" charset="-122"/>
                <a:ea typeface="隶书" panose="02010509060101010101" pitchFamily="49" charset="-122"/>
              </a:rPr>
              <a:t>;</a:t>
            </a:r>
          </a:p>
          <a:p>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en-US" sz="1800" dirty="0">
                <a:latin typeface="隶书" panose="02010509060101010101" pitchFamily="49" charset="-122"/>
                <a:ea typeface="隶书" panose="02010509060101010101" pitchFamily="49" charset="-122"/>
              </a:rPr>
              <a:t>是</a:t>
            </a:r>
            <a:r>
              <a:rPr lang="zh-CN" altLang="zh-CN" sz="1800" dirty="0">
                <a:latin typeface="隶书" panose="02010509060101010101" pitchFamily="49" charset="-122"/>
                <a:ea typeface="隶书" panose="02010509060101010101" pitchFamily="49" charset="-122"/>
              </a:rPr>
              <a:t>凹入表示法</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c)</a:t>
            </a:r>
            <a:r>
              <a:rPr lang="zh-CN" altLang="en-US" sz="1800" dirty="0">
                <a:latin typeface="隶书" panose="02010509060101010101" pitchFamily="49" charset="-122"/>
                <a:ea typeface="隶书" panose="02010509060101010101" pitchFamily="49" charset="-122"/>
              </a:rPr>
              <a:t>是</a:t>
            </a:r>
            <a:r>
              <a:rPr lang="zh-CN" altLang="zh-CN" sz="1800" dirty="0">
                <a:latin typeface="隶书" panose="02010509060101010101" pitchFamily="49" charset="-122"/>
                <a:ea typeface="隶书" panose="02010509060101010101" pitchFamily="49" charset="-122"/>
              </a:rPr>
              <a:t>嵌套集合表示法。</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227958386"/>
              </p:ext>
            </p:extLst>
          </p:nvPr>
        </p:nvGraphicFramePr>
        <p:xfrm>
          <a:off x="1691680" y="2931790"/>
          <a:ext cx="5367250" cy="2002115"/>
        </p:xfrm>
        <a:graphic>
          <a:graphicData uri="http://schemas.openxmlformats.org/presentationml/2006/ole">
            <mc:AlternateContent xmlns:mc="http://schemas.openxmlformats.org/markup-compatibility/2006">
              <mc:Choice xmlns:v="urn:schemas-microsoft-com:vml" Requires="v">
                <p:oleObj spid="_x0000_s2057" name="Visio" r:id="rId3" imgW="5488956" imgH="2044512" progId="Visio.Drawing.11">
                  <p:embed/>
                </p:oleObj>
              </mc:Choice>
              <mc:Fallback>
                <p:oleObj name="Visio" r:id="rId3" imgW="5488956" imgH="204451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931790"/>
                        <a:ext cx="5367250" cy="2002115"/>
                      </a:xfrm>
                      <a:prstGeom prst="rect">
                        <a:avLst/>
                      </a:prstGeom>
                      <a:noFill/>
                      <a:ln>
                        <a:noFill/>
                      </a:ln>
                    </p:spPr>
                  </p:pic>
                </p:oleObj>
              </mc:Fallback>
            </mc:AlternateContent>
          </a:graphicData>
        </a:graphic>
      </p:graphicFrame>
      <p:pic>
        <p:nvPicPr>
          <p:cNvPr id="5" name="图片 4"/>
          <p:cNvPicPr>
            <a:picLocks noChangeAspect="1"/>
          </p:cNvPicPr>
          <p:nvPr/>
        </p:nvPicPr>
        <p:blipFill>
          <a:blip r:embed="rId5"/>
          <a:stretch>
            <a:fillRect/>
          </a:stretch>
        </p:blipFill>
        <p:spPr>
          <a:xfrm>
            <a:off x="5796136" y="674385"/>
            <a:ext cx="1736872" cy="1400503"/>
          </a:xfrm>
          <a:prstGeom prst="rect">
            <a:avLst/>
          </a:prstGeom>
        </p:spPr>
      </p:pic>
    </p:spTree>
    <p:extLst>
      <p:ext uri="{BB962C8B-B14F-4D97-AF65-F5344CB8AC3E}">
        <p14:creationId xmlns:p14="http://schemas.microsoft.com/office/powerpoint/2010/main" val="351987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err="1" smtClean="0"/>
              <a:t>DegreeNode</a:t>
            </a:r>
            <a:r>
              <a:rPr lang="zh-CN" altLang="en-US" dirty="0" smtClean="0"/>
              <a:t>函数</a:t>
            </a:r>
            <a:endParaRPr lang="zh-CN" altLang="en-US" dirty="0"/>
          </a:p>
        </p:txBody>
      </p:sp>
      <p:sp>
        <p:nvSpPr>
          <p:cNvPr id="4" name="文本框 3"/>
          <p:cNvSpPr txBox="1"/>
          <p:nvPr/>
        </p:nvSpPr>
        <p:spPr>
          <a:xfrm>
            <a:off x="179512" y="1163342"/>
            <a:ext cx="5544616" cy="2862322"/>
          </a:xfrm>
          <a:prstGeom prst="rect">
            <a:avLst/>
          </a:prstGeom>
          <a:noFill/>
        </p:spPr>
        <p:txBody>
          <a:bodyPr wrap="square" rtlCol="0">
            <a:spAutoFit/>
          </a:bodyPr>
          <a:lstStyle/>
          <a:p>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CTree</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DegreeNode</a:t>
            </a:r>
            <a:r>
              <a:rPr lang="en-US" altLang="zh-CN" dirty="0">
                <a:latin typeface="Times New Roman" panose="02020603050405020304" pitchFamily="18" charset="0"/>
                <a:cs typeface="Times New Roman" panose="02020603050405020304" pitchFamily="18" charset="0"/>
              </a:rPr>
              <a:t>(char x){ //</a:t>
            </a:r>
            <a:r>
              <a:rPr lang="zh-CN" altLang="en-US" dirty="0">
                <a:latin typeface="Times New Roman" panose="02020603050405020304" pitchFamily="18" charset="0"/>
                <a:cs typeface="Times New Roman" panose="02020603050405020304" pitchFamily="18" charset="0"/>
              </a:rPr>
              <a:t>计算结点</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的度数</a:t>
            </a:r>
          </a:p>
          <a:p>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h=</a:t>
            </a:r>
            <a:r>
              <a:rPr lang="en-US" altLang="zh-CN" dirty="0" err="1">
                <a:latin typeface="Times New Roman" panose="02020603050405020304" pitchFamily="18" charset="0"/>
                <a:cs typeface="Times New Roman" panose="02020603050405020304" pitchFamily="18" charset="0"/>
              </a:rPr>
              <a:t>LocateNode</a:t>
            </a:r>
            <a:r>
              <a:rPr lang="en-US" altLang="zh-CN" dirty="0">
                <a:latin typeface="Times New Roman" panose="02020603050405020304" pitchFamily="18" charset="0"/>
                <a:cs typeface="Times New Roman" panose="02020603050405020304" pitchFamily="18" charset="0"/>
              </a:rPr>
              <a:t>(x);</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CtNode</a:t>
            </a:r>
            <a:r>
              <a:rPr lang="en-US" altLang="zh-CN" dirty="0">
                <a:latin typeface="Times New Roman" panose="02020603050405020304" pitchFamily="18" charset="0"/>
                <a:cs typeface="Times New Roman" panose="02020603050405020304" pitchFamily="18" charset="0"/>
              </a:rPr>
              <a:t> *p=nodes[h].</a:t>
            </a:r>
            <a:r>
              <a:rPr lang="en-US" altLang="zh-CN" dirty="0" err="1">
                <a:latin typeface="Times New Roman" panose="02020603050405020304" pitchFamily="18" charset="0"/>
                <a:cs typeface="Times New Roman" panose="02020603050405020304" pitchFamily="18" charset="0"/>
              </a:rPr>
              <a:t>firstchild</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count=0;</a:t>
            </a:r>
          </a:p>
          <a:p>
            <a:r>
              <a:rPr lang="en-US" altLang="zh-CN" dirty="0">
                <a:latin typeface="Times New Roman" panose="02020603050405020304" pitchFamily="18" charset="0"/>
                <a:cs typeface="Times New Roman" panose="02020603050405020304" pitchFamily="18" charset="0"/>
              </a:rPr>
              <a:t>   while(p){                     //</a:t>
            </a:r>
            <a:r>
              <a:rPr lang="zh-CN" altLang="en-US" dirty="0">
                <a:latin typeface="Times New Roman" panose="02020603050405020304" pitchFamily="18" charset="0"/>
                <a:cs typeface="Times New Roman" panose="02020603050405020304" pitchFamily="18" charset="0"/>
              </a:rPr>
              <a:t>遍历孩子结点</a:t>
            </a:r>
          </a:p>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count++;</a:t>
            </a:r>
          </a:p>
          <a:p>
            <a:r>
              <a:rPr lang="en-US" altLang="zh-CN" dirty="0">
                <a:latin typeface="Times New Roman" panose="02020603050405020304" pitchFamily="18" charset="0"/>
                <a:cs typeface="Times New Roman" panose="02020603050405020304" pitchFamily="18" charset="0"/>
              </a:rPr>
              <a:t>       p=p-&gt;next;</a:t>
            </a:r>
          </a:p>
          <a:p>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return count;</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6012160" y="445861"/>
            <a:ext cx="2520280" cy="2148642"/>
          </a:xfrm>
          <a:prstGeom prst="rect">
            <a:avLst/>
          </a:prstGeom>
        </p:spPr>
      </p:pic>
    </p:spTree>
    <p:extLst>
      <p:ext uri="{BB962C8B-B14F-4D97-AF65-F5344CB8AC3E}">
        <p14:creationId xmlns:p14="http://schemas.microsoft.com/office/powerpoint/2010/main" val="223301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 calcmode="lin" valueType="num">
                                      <p:cBhvr additive="base">
                                        <p:cTn id="5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additive="base">
                                        <p:cTn id="6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err="1" smtClean="0"/>
              <a:t>InsertNode</a:t>
            </a:r>
            <a:r>
              <a:rPr lang="zh-CN" altLang="en-US" dirty="0" smtClean="0"/>
              <a:t>函数</a:t>
            </a:r>
            <a:endParaRPr lang="zh-CN" altLang="en-US" dirty="0"/>
          </a:p>
        </p:txBody>
      </p:sp>
      <p:sp>
        <p:nvSpPr>
          <p:cNvPr id="4" name="文本框 3"/>
          <p:cNvSpPr txBox="1"/>
          <p:nvPr/>
        </p:nvSpPr>
        <p:spPr>
          <a:xfrm>
            <a:off x="35496" y="1131590"/>
            <a:ext cx="7920880" cy="341632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CTree</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InsertNode</a:t>
            </a:r>
            <a:r>
              <a:rPr lang="en-US" altLang="zh-CN" dirty="0">
                <a:latin typeface="Times New Roman" panose="02020603050405020304" pitchFamily="18" charset="0"/>
                <a:cs typeface="Times New Roman" panose="02020603050405020304" pitchFamily="18" charset="0"/>
              </a:rPr>
              <a:t>(char </a:t>
            </a:r>
            <a:r>
              <a:rPr lang="en-US" altLang="zh-CN" dirty="0" err="1">
                <a:latin typeface="Times New Roman" panose="02020603050405020304" pitchFamily="18" charset="0"/>
                <a:cs typeface="Times New Roman" panose="02020603050405020304" pitchFamily="18" charset="0"/>
              </a:rPr>
              <a:t>u,char</a:t>
            </a:r>
            <a:r>
              <a:rPr lang="en-US" altLang="zh-CN" dirty="0">
                <a:latin typeface="Times New Roman" panose="02020603050405020304" pitchFamily="18" charset="0"/>
                <a:cs typeface="Times New Roman" panose="02020603050405020304" pitchFamily="18" charset="0"/>
              </a:rPr>
              <a:t> v){//</a:t>
            </a:r>
            <a:r>
              <a:rPr lang="zh-CN" altLang="en-US" dirty="0">
                <a:latin typeface="Times New Roman" panose="02020603050405020304" pitchFamily="18" charset="0"/>
                <a:cs typeface="Times New Roman" panose="02020603050405020304" pitchFamily="18" charset="0"/>
              </a:rPr>
              <a:t>插入结点</a:t>
            </a:r>
            <a:r>
              <a:rPr lang="en-US" altLang="zh-CN" dirty="0">
                <a:latin typeface="Times New Roman" panose="02020603050405020304" pitchFamily="18" charset="0"/>
                <a:cs typeface="Times New Roman" panose="02020603050405020304" pitchFamily="18" charset="0"/>
              </a:rPr>
              <a:t>u</a:t>
            </a:r>
            <a:r>
              <a:rPr lang="zh-CN" altLang="en-US" dirty="0">
                <a:latin typeface="Times New Roman" panose="02020603050405020304" pitchFamily="18" charset="0"/>
                <a:cs typeface="Times New Roman" panose="02020603050405020304" pitchFamily="18" charset="0"/>
              </a:rPr>
              <a:t>的孩子</a:t>
            </a:r>
            <a:r>
              <a:rPr lang="en-US" altLang="zh-CN" dirty="0">
                <a:latin typeface="Times New Roman" panose="02020603050405020304" pitchFamily="18" charset="0"/>
                <a:cs typeface="Times New Roman" panose="02020603050405020304" pitchFamily="18" charset="0"/>
              </a:rPr>
              <a:t>v</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h=</a:t>
            </a:r>
            <a:r>
              <a:rPr lang="en-US" altLang="zh-CN" dirty="0" err="1">
                <a:latin typeface="Times New Roman" panose="02020603050405020304" pitchFamily="18" charset="0"/>
                <a:cs typeface="Times New Roman" panose="02020603050405020304" pitchFamily="18" charset="0"/>
              </a:rPr>
              <a:t>LocateNode</a:t>
            </a:r>
            <a:r>
              <a:rPr lang="en-US" altLang="zh-CN" dirty="0">
                <a:latin typeface="Times New Roman" panose="02020603050405020304" pitchFamily="18" charset="0"/>
                <a:cs typeface="Times New Roman" panose="02020603050405020304" pitchFamily="18" charset="0"/>
              </a:rPr>
              <a:t>(u);</a:t>
            </a:r>
          </a:p>
          <a:p>
            <a:r>
              <a:rPr lang="en-US" altLang="zh-CN" dirty="0">
                <a:latin typeface="Times New Roman" panose="02020603050405020304" pitchFamily="18" charset="0"/>
                <a:cs typeface="Times New Roman" panose="02020603050405020304" pitchFamily="18" charset="0"/>
              </a:rPr>
              <a:t>    if(h==-1) return;              //u</a:t>
            </a:r>
            <a:r>
              <a:rPr lang="zh-CN" altLang="en-US" dirty="0">
                <a:latin typeface="Times New Roman" panose="02020603050405020304" pitchFamily="18" charset="0"/>
                <a:cs typeface="Times New Roman" panose="02020603050405020304" pitchFamily="18" charset="0"/>
              </a:rPr>
              <a:t>不在树中无法插入结点</a:t>
            </a:r>
            <a:r>
              <a:rPr lang="en-US" altLang="zh-CN" dirty="0">
                <a:latin typeface="Times New Roman" panose="02020603050405020304" pitchFamily="18" charset="0"/>
                <a:cs typeface="Times New Roman" panose="02020603050405020304" pitchFamily="18" charset="0"/>
              </a:rPr>
              <a:t>v</a:t>
            </a:r>
          </a:p>
          <a:p>
            <a:r>
              <a:rPr lang="en-US" altLang="zh-CN" dirty="0">
                <a:latin typeface="Times New Roman" panose="02020603050405020304" pitchFamily="18" charset="0"/>
                <a:cs typeface="Times New Roman" panose="02020603050405020304" pitchFamily="18" charset="0"/>
              </a:rPr>
              <a:t>    nodes[n].data=v;              //v</a:t>
            </a:r>
            <a:r>
              <a:rPr lang="zh-CN" altLang="en-US" dirty="0">
                <a:latin typeface="Times New Roman" panose="02020603050405020304" pitchFamily="18" charset="0"/>
                <a:cs typeface="Times New Roman" panose="02020603050405020304" pitchFamily="18" charset="0"/>
              </a:rPr>
              <a:t>放入顺序表中</a:t>
            </a:r>
          </a:p>
          <a:p>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nodes[n].</a:t>
            </a:r>
            <a:r>
              <a:rPr lang="en-US" altLang="zh-CN" dirty="0" err="1">
                <a:latin typeface="Times New Roman" panose="02020603050405020304" pitchFamily="18" charset="0"/>
                <a:cs typeface="Times New Roman" panose="02020603050405020304" pitchFamily="18" charset="0"/>
              </a:rPr>
              <a:t>firstchild</a:t>
            </a:r>
            <a:r>
              <a:rPr lang="en-US" altLang="zh-CN" dirty="0">
                <a:latin typeface="Times New Roman" panose="02020603050405020304" pitchFamily="18" charset="0"/>
                <a:cs typeface="Times New Roman" panose="02020603050405020304" pitchFamily="18" charset="0"/>
              </a:rPr>
              <a:t>=NULL;</a:t>
            </a:r>
          </a:p>
          <a:p>
            <a:r>
              <a:rPr lang="en-US" altLang="zh-CN" dirty="0">
                <a:latin typeface="Times New Roman" panose="02020603050405020304" pitchFamily="18" charset="0"/>
                <a:cs typeface="Times New Roman" panose="02020603050405020304" pitchFamily="18" charset="0"/>
              </a:rPr>
              <a:t>    n++;</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CtNode</a:t>
            </a:r>
            <a:r>
              <a:rPr lang="en-US" altLang="zh-CN" dirty="0">
                <a:latin typeface="Times New Roman" panose="02020603050405020304" pitchFamily="18" charset="0"/>
                <a:cs typeface="Times New Roman" panose="02020603050405020304" pitchFamily="18" charset="0"/>
              </a:rPr>
              <a:t> *p=new </a:t>
            </a:r>
            <a:r>
              <a:rPr lang="en-US" altLang="zh-CN" dirty="0" err="1">
                <a:latin typeface="Times New Roman" panose="02020603050405020304" pitchFamily="18" charset="0"/>
                <a:cs typeface="Times New Roman" panose="02020603050405020304" pitchFamily="18" charset="0"/>
              </a:rPr>
              <a:t>CtNode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头插法插入结点</a:t>
            </a:r>
            <a:r>
              <a:rPr lang="en-US" altLang="zh-CN" dirty="0">
                <a:latin typeface="Times New Roman" panose="02020603050405020304" pitchFamily="18" charset="0"/>
                <a:cs typeface="Times New Roman" panose="02020603050405020304" pitchFamily="18" charset="0"/>
              </a:rPr>
              <a:t>v</a:t>
            </a: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t=</a:t>
            </a:r>
            <a:r>
              <a:rPr lang="en-US" altLang="zh-CN" dirty="0" err="1">
                <a:latin typeface="Times New Roman" panose="02020603050405020304" pitchFamily="18" charset="0"/>
                <a:cs typeface="Times New Roman" panose="02020603050405020304" pitchFamily="18" charset="0"/>
              </a:rPr>
              <a:t>LocateNode</a:t>
            </a:r>
            <a:r>
              <a:rPr lang="en-US" altLang="zh-CN" dirty="0">
                <a:latin typeface="Times New Roman" panose="02020603050405020304" pitchFamily="18" charset="0"/>
                <a:cs typeface="Times New Roman" panose="02020603050405020304" pitchFamily="18" charset="0"/>
              </a:rPr>
              <a:t>(v);</a:t>
            </a:r>
          </a:p>
          <a:p>
            <a:r>
              <a:rPr lang="en-US" altLang="zh-CN" dirty="0">
                <a:latin typeface="Times New Roman" panose="02020603050405020304" pitchFamily="18" charset="0"/>
                <a:cs typeface="Times New Roman" panose="02020603050405020304" pitchFamily="18" charset="0"/>
              </a:rPr>
              <a:t>    p-&gt;child=t;</a:t>
            </a:r>
          </a:p>
          <a:p>
            <a:r>
              <a:rPr lang="en-US" altLang="zh-CN" dirty="0">
                <a:latin typeface="Times New Roman" panose="02020603050405020304" pitchFamily="18" charset="0"/>
                <a:cs typeface="Times New Roman" panose="02020603050405020304" pitchFamily="18" charset="0"/>
              </a:rPr>
              <a:t>    p-&gt;next=nodes[h].</a:t>
            </a:r>
            <a:r>
              <a:rPr lang="en-US" altLang="zh-CN" dirty="0" err="1">
                <a:latin typeface="Times New Roman" panose="02020603050405020304" pitchFamily="18" charset="0"/>
                <a:cs typeface="Times New Roman" panose="02020603050405020304" pitchFamily="18" charset="0"/>
              </a:rPr>
              <a:t>firstchild</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    nodes[h].</a:t>
            </a:r>
            <a:r>
              <a:rPr lang="en-US" altLang="zh-CN" dirty="0" err="1">
                <a:latin typeface="Times New Roman" panose="02020603050405020304" pitchFamily="18" charset="0"/>
                <a:cs typeface="Times New Roman" panose="02020603050405020304" pitchFamily="18" charset="0"/>
              </a:rPr>
              <a:t>firstchild</a:t>
            </a:r>
            <a:r>
              <a:rPr lang="en-US" altLang="zh-CN" dirty="0">
                <a:latin typeface="Times New Roman" panose="02020603050405020304" pitchFamily="18" charset="0"/>
                <a:cs typeface="Times New Roman" panose="02020603050405020304" pitchFamily="18" charset="0"/>
              </a:rPr>
              <a:t>=p;</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6372200" y="1203598"/>
            <a:ext cx="2520280" cy="2148642"/>
          </a:xfrm>
          <a:prstGeom prst="rect">
            <a:avLst/>
          </a:prstGeom>
        </p:spPr>
      </p:pic>
    </p:spTree>
    <p:extLst>
      <p:ext uri="{BB962C8B-B14F-4D97-AF65-F5344CB8AC3E}">
        <p14:creationId xmlns:p14="http://schemas.microsoft.com/office/powerpoint/2010/main" val="34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anim calcmode="lin" valueType="num">
                                      <p:cBhvr additive="base">
                                        <p:cTn id="5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 calcmode="lin" valueType="num">
                                      <p:cBhvr additive="base">
                                        <p:cTn id="6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9" end="9"/>
                                            </p:txEl>
                                          </p:spTgt>
                                        </p:tgtEl>
                                        <p:attrNameLst>
                                          <p:attrName>style.visibility</p:attrName>
                                        </p:attrNameLst>
                                      </p:cBhvr>
                                      <p:to>
                                        <p:strVal val="visible"/>
                                      </p:to>
                                    </p:set>
                                    <p:anim calcmode="lin" valueType="num">
                                      <p:cBhvr additive="base">
                                        <p:cTn id="6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0" end="10"/>
                                            </p:txEl>
                                          </p:spTgt>
                                        </p:tgtEl>
                                        <p:attrNameLst>
                                          <p:attrName>style.visibility</p:attrName>
                                        </p:attrNameLst>
                                      </p:cBhvr>
                                      <p:to>
                                        <p:strVal val="visible"/>
                                      </p:to>
                                    </p:set>
                                    <p:anim calcmode="lin" valueType="num">
                                      <p:cBhvr additive="base">
                                        <p:cTn id="7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xEl>
                                              <p:pRg st="11" end="11"/>
                                            </p:txEl>
                                          </p:spTgt>
                                        </p:tgtEl>
                                        <p:attrNameLst>
                                          <p:attrName>style.visibility</p:attrName>
                                        </p:attrNameLst>
                                      </p:cBhvr>
                                      <p:to>
                                        <p:strVal val="visible"/>
                                      </p:to>
                                    </p:set>
                                    <p:anim calcmode="lin" valueType="num">
                                      <p:cBhvr additive="base">
                                        <p:cTn id="7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孩子兄弟表示法</a:t>
            </a:r>
          </a:p>
        </p:txBody>
      </p:sp>
      <p:sp>
        <p:nvSpPr>
          <p:cNvPr id="3" name="内容占位符 2"/>
          <p:cNvSpPr>
            <a:spLocks noGrp="1"/>
          </p:cNvSpPr>
          <p:nvPr>
            <p:ph sz="quarter" idx="11"/>
          </p:nvPr>
        </p:nvSpPr>
        <p:spPr>
          <a:xfrm>
            <a:off x="0" y="872603"/>
            <a:ext cx="4613498" cy="1800200"/>
          </a:xfrm>
        </p:spPr>
        <p:txBody>
          <a:bodyPr/>
          <a:lstStyle/>
          <a:p>
            <a:pPr algn="just">
              <a:lnSpc>
                <a:spcPts val="2500"/>
              </a:lnSpc>
              <a:spcBef>
                <a:spcPts val="0"/>
              </a:spcBef>
            </a:pPr>
            <a:r>
              <a:rPr lang="zh-CN" altLang="zh-CN" sz="1800" dirty="0">
                <a:solidFill>
                  <a:srgbClr val="C00000"/>
                </a:solidFill>
                <a:latin typeface="宋体" panose="02010600030101010101" pitchFamily="2" charset="-122"/>
                <a:ea typeface="宋体" panose="02010600030101010101" pitchFamily="2" charset="-122"/>
              </a:rPr>
              <a:t>孩子兄弟表示法又称为二叉链表表示法或二叉树表示法。即以二叉链表作为树的存储结构，链表中结点的两个链域分别指向该结点的第一个孩子结点和下一个兄弟结点。</a:t>
            </a:r>
          </a:p>
        </p:txBody>
      </p:sp>
      <p:pic>
        <p:nvPicPr>
          <p:cNvPr id="4" name="图片 3"/>
          <p:cNvPicPr>
            <a:picLocks noChangeAspect="1"/>
          </p:cNvPicPr>
          <p:nvPr/>
        </p:nvPicPr>
        <p:blipFill>
          <a:blip r:embed="rId2"/>
          <a:stretch>
            <a:fillRect/>
          </a:stretch>
        </p:blipFill>
        <p:spPr>
          <a:xfrm>
            <a:off x="395536" y="2250862"/>
            <a:ext cx="6053658" cy="2689372"/>
          </a:xfrm>
          <a:prstGeom prst="rect">
            <a:avLst/>
          </a:prstGeom>
        </p:spPr>
      </p:pic>
      <p:sp>
        <p:nvSpPr>
          <p:cNvPr id="5" name="文本框 4"/>
          <p:cNvSpPr txBox="1"/>
          <p:nvPr/>
        </p:nvSpPr>
        <p:spPr>
          <a:xfrm>
            <a:off x="4613498" y="555526"/>
            <a:ext cx="4530502" cy="1695336"/>
          </a:xfrm>
          <a:prstGeom prst="rect">
            <a:avLst/>
          </a:prstGeom>
          <a:solidFill>
            <a:srgbClr val="FFC000"/>
          </a:solidFill>
          <a:ln>
            <a:solidFill>
              <a:schemeClr val="tx1"/>
            </a:solidFill>
          </a:ln>
        </p:spPr>
        <p:txBody>
          <a:bodyPr wrap="square" rtlCol="0">
            <a:spAutoFit/>
          </a:bodyPr>
          <a:lstStyle/>
          <a:p>
            <a:pPr>
              <a:lnSpc>
                <a:spcPts val="2500"/>
              </a:lnSpc>
              <a:spcBef>
                <a:spcPts val="0"/>
              </a:spcBef>
            </a:pPr>
            <a:r>
              <a:rPr lang="en-US" altLang="zh-CN" sz="1600" dirty="0" err="1">
                <a:latin typeface="宋体" panose="02010600030101010101" pitchFamily="2" charset="-122"/>
              </a:rPr>
              <a:t>typedef</a:t>
            </a:r>
            <a:r>
              <a:rPr lang="en-US" altLang="zh-CN" sz="1600" dirty="0">
                <a:latin typeface="宋体" panose="02010600030101010101" pitchFamily="2" charset="-122"/>
              </a:rPr>
              <a:t> </a:t>
            </a:r>
            <a:r>
              <a:rPr lang="en-US" altLang="zh-CN" sz="1600" dirty="0" err="1">
                <a:latin typeface="宋体" panose="02010600030101010101" pitchFamily="2" charset="-122"/>
              </a:rPr>
              <a:t>struct</a:t>
            </a:r>
            <a:r>
              <a:rPr lang="en-US" altLang="zh-CN" sz="1600" dirty="0">
                <a:latin typeface="宋体" panose="02010600030101010101" pitchFamily="2" charset="-122"/>
              </a:rPr>
              <a:t> </a:t>
            </a:r>
            <a:r>
              <a:rPr lang="en-US" altLang="zh-CN" sz="1600" dirty="0" err="1">
                <a:latin typeface="宋体" panose="02010600030101010101" pitchFamily="2" charset="-122"/>
              </a:rPr>
              <a:t>CSNode</a:t>
            </a:r>
            <a:r>
              <a:rPr lang="en-US" altLang="zh-CN" sz="1600" dirty="0">
                <a:latin typeface="宋体" panose="02010600030101010101" pitchFamily="2" charset="-122"/>
              </a:rPr>
              <a:t>{</a:t>
            </a:r>
            <a:endParaRPr lang="zh-CN" altLang="zh-CN" sz="1600" dirty="0">
              <a:latin typeface="宋体" panose="02010600030101010101" pitchFamily="2" charset="-122"/>
            </a:endParaRPr>
          </a:p>
          <a:p>
            <a:pPr>
              <a:lnSpc>
                <a:spcPts val="2500"/>
              </a:lnSpc>
              <a:spcBef>
                <a:spcPts val="0"/>
              </a:spcBef>
            </a:pPr>
            <a:r>
              <a:rPr lang="en-US" altLang="zh-CN" sz="1600" dirty="0">
                <a:latin typeface="宋体" panose="02010600030101010101" pitchFamily="2" charset="-122"/>
              </a:rPr>
              <a:t>  </a:t>
            </a:r>
            <a:r>
              <a:rPr lang="en-US" altLang="zh-CN" sz="1600" dirty="0" err="1">
                <a:latin typeface="宋体" panose="02010600030101010101" pitchFamily="2" charset="-122"/>
              </a:rPr>
              <a:t>Eelemtype</a:t>
            </a:r>
            <a:r>
              <a:rPr lang="en-US" altLang="zh-CN" sz="1600" dirty="0">
                <a:latin typeface="宋体" panose="02010600030101010101" pitchFamily="2" charset="-122"/>
              </a:rPr>
              <a:t> data;        //</a:t>
            </a:r>
            <a:r>
              <a:rPr lang="zh-CN" altLang="zh-CN" sz="1600" dirty="0">
                <a:latin typeface="宋体" panose="02010600030101010101" pitchFamily="2" charset="-122"/>
              </a:rPr>
              <a:t>结点的值</a:t>
            </a:r>
          </a:p>
          <a:p>
            <a:pPr>
              <a:lnSpc>
                <a:spcPts val="2500"/>
              </a:lnSpc>
              <a:spcBef>
                <a:spcPts val="0"/>
              </a:spcBef>
            </a:pPr>
            <a:r>
              <a:rPr lang="en-US" altLang="zh-CN" sz="1600" dirty="0">
                <a:latin typeface="宋体" panose="02010600030101010101" pitchFamily="2" charset="-122"/>
              </a:rPr>
              <a:t>  </a:t>
            </a:r>
            <a:r>
              <a:rPr lang="en-US" altLang="zh-CN" sz="1600" dirty="0" err="1">
                <a:latin typeface="宋体" panose="02010600030101010101" pitchFamily="2" charset="-122"/>
              </a:rPr>
              <a:t>CSNode</a:t>
            </a:r>
            <a:r>
              <a:rPr lang="en-US" altLang="zh-CN" sz="1600" dirty="0">
                <a:latin typeface="宋体" panose="02010600030101010101" pitchFamily="2" charset="-122"/>
              </a:rPr>
              <a:t> *</a:t>
            </a:r>
            <a:r>
              <a:rPr lang="en-US" altLang="zh-CN" sz="1600" dirty="0" err="1">
                <a:latin typeface="宋体" panose="02010600030101010101" pitchFamily="2" charset="-122"/>
              </a:rPr>
              <a:t>firstchild</a:t>
            </a:r>
            <a:r>
              <a:rPr lang="en-US" altLang="zh-CN" sz="1600" dirty="0">
                <a:latin typeface="宋体" panose="02010600030101010101" pitchFamily="2" charset="-122"/>
              </a:rPr>
              <a:t>;//</a:t>
            </a:r>
            <a:r>
              <a:rPr lang="zh-CN" altLang="zh-CN" sz="1600" dirty="0">
                <a:latin typeface="宋体" panose="02010600030101010101" pitchFamily="2" charset="-122"/>
              </a:rPr>
              <a:t>指向第一个孩子结点</a:t>
            </a:r>
          </a:p>
          <a:p>
            <a:pPr>
              <a:lnSpc>
                <a:spcPts val="2500"/>
              </a:lnSpc>
              <a:spcBef>
                <a:spcPts val="0"/>
              </a:spcBef>
            </a:pPr>
            <a:r>
              <a:rPr lang="en-US" altLang="zh-CN" sz="1600" dirty="0">
                <a:latin typeface="宋体" panose="02010600030101010101" pitchFamily="2" charset="-122"/>
              </a:rPr>
              <a:t>  </a:t>
            </a:r>
            <a:r>
              <a:rPr lang="en-US" altLang="zh-CN" sz="1600" dirty="0" err="1">
                <a:latin typeface="宋体" panose="02010600030101010101" pitchFamily="2" charset="-122"/>
              </a:rPr>
              <a:t>CSNode</a:t>
            </a:r>
            <a:r>
              <a:rPr lang="en-US" altLang="zh-CN" sz="1600" dirty="0">
                <a:latin typeface="宋体" panose="02010600030101010101" pitchFamily="2" charset="-122"/>
              </a:rPr>
              <a:t> *</a:t>
            </a:r>
            <a:r>
              <a:rPr lang="en-US" altLang="zh-CN" sz="1600" dirty="0" err="1">
                <a:latin typeface="宋体" panose="02010600030101010101" pitchFamily="2" charset="-122"/>
              </a:rPr>
              <a:t>nextsibling</a:t>
            </a:r>
            <a:r>
              <a:rPr lang="en-US" altLang="zh-CN" sz="1600" dirty="0">
                <a:latin typeface="宋体" panose="02010600030101010101" pitchFamily="2" charset="-122"/>
              </a:rPr>
              <a:t>;//</a:t>
            </a:r>
            <a:r>
              <a:rPr lang="zh-CN" altLang="zh-CN" sz="1600" dirty="0">
                <a:latin typeface="宋体" panose="02010600030101010101" pitchFamily="2" charset="-122"/>
              </a:rPr>
              <a:t>指向下一个兄弟结点</a:t>
            </a:r>
          </a:p>
          <a:p>
            <a:pPr>
              <a:lnSpc>
                <a:spcPts val="2500"/>
              </a:lnSpc>
              <a:spcBef>
                <a:spcPts val="0"/>
              </a:spcBef>
            </a:pPr>
            <a:r>
              <a:rPr lang="en-US" altLang="zh-CN" sz="1600" dirty="0">
                <a:latin typeface="宋体" panose="02010600030101010101" pitchFamily="2" charset="-122"/>
              </a:rPr>
              <a:t>}</a:t>
            </a:r>
            <a:r>
              <a:rPr lang="en-US" altLang="zh-CN" sz="1600" dirty="0" err="1">
                <a:latin typeface="宋体" panose="02010600030101010101" pitchFamily="2" charset="-122"/>
              </a:rPr>
              <a:t>CSNode</a:t>
            </a:r>
            <a:r>
              <a:rPr lang="en-US" altLang="zh-CN" sz="1600" dirty="0">
                <a:latin typeface="宋体" panose="02010600030101010101" pitchFamily="2" charset="-122"/>
              </a:rPr>
              <a:t>;</a:t>
            </a:r>
            <a:endParaRPr lang="zh-CN" altLang="en-US" dirty="0"/>
          </a:p>
        </p:txBody>
      </p:sp>
    </p:spTree>
    <p:extLst>
      <p:ext uri="{BB962C8B-B14F-4D97-AF65-F5344CB8AC3E}">
        <p14:creationId xmlns:p14="http://schemas.microsoft.com/office/powerpoint/2010/main" val="425448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892480" cy="3507876"/>
              </a:xfrm>
            </p:spPr>
            <p:txBody>
              <a:bodyPr/>
              <a:lstStyle/>
              <a:p>
                <a:pPr>
                  <a:lnSpc>
                    <a:spcPts val="28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已知一棵树以孩子兄弟表示法为其存储结构，设计一递归算法计算树的高度。</a:t>
                </a:r>
              </a:p>
              <a:p>
                <a:pPr>
                  <a:spcBef>
                    <a:spcPts val="0"/>
                  </a:spcBef>
                </a:pPr>
                <a:r>
                  <a:rPr lang="zh-CN" altLang="zh-CN" sz="1800" dirty="0">
                    <a:latin typeface="隶书" panose="02010509060101010101" pitchFamily="49" charset="-122"/>
                    <a:ea typeface="隶书" panose="02010509060101010101" pitchFamily="49" charset="-122"/>
                  </a:rPr>
                  <a:t>解：设</a:t>
                </a:r>
                <a:r>
                  <a:rPr lang="en-US" altLang="zh-CN" sz="1800" dirty="0" err="1">
                    <a:latin typeface="隶书" panose="02010509060101010101" pitchFamily="49" charset="-122"/>
                    <a:ea typeface="隶书" panose="02010509060101010101" pitchFamily="49" charset="-122"/>
                  </a:rPr>
                  <a:t>CSTreeHeight</a:t>
                </a:r>
                <a:r>
                  <a:rPr lang="en-US" altLang="zh-CN" sz="1800" dirty="0">
                    <a:latin typeface="隶书" panose="02010509060101010101" pitchFamily="49" charset="-122"/>
                    <a:ea typeface="隶书" panose="02010509060101010101" pitchFamily="49" charset="-122"/>
                  </a:rPr>
                  <a:t>(t)</a:t>
                </a:r>
                <a:r>
                  <a:rPr lang="zh-CN" altLang="zh-CN" sz="1800" dirty="0">
                    <a:latin typeface="隶书" panose="02010509060101010101" pitchFamily="49" charset="-122"/>
                    <a:ea typeface="隶书" panose="02010509060101010101" pitchFamily="49" charset="-122"/>
                  </a:rPr>
                  <a:t>为树</a:t>
                </a:r>
                <a:r>
                  <a:rPr lang="en-US" altLang="zh-CN" sz="1800" dirty="0">
                    <a:latin typeface="隶书" panose="02010509060101010101" pitchFamily="49" charset="-122"/>
                    <a:ea typeface="隶书" panose="02010509060101010101" pitchFamily="49" charset="-122"/>
                  </a:rPr>
                  <a:t>t</a:t>
                </a:r>
                <a:r>
                  <a:rPr lang="zh-CN" altLang="zh-CN" sz="1800" dirty="0">
                    <a:latin typeface="隶书" panose="02010509060101010101" pitchFamily="49" charset="-122"/>
                    <a:ea typeface="隶书" panose="02010509060101010101" pitchFamily="49" charset="-122"/>
                  </a:rPr>
                  <a:t>的高度，计算树高的递归模型如下：</a:t>
                </a:r>
              </a:p>
              <a:p>
                <a:pPr>
                  <a:spcBef>
                    <a:spcPts val="0"/>
                  </a:spcBef>
                </a:pPr>
                <a:r>
                  <a:rPr lang="en-US" altLang="zh-CN" sz="1800" dirty="0"/>
                  <a:t>   </a:t>
                </a:r>
                <a14:m>
                  <m:oMath xmlns:m="http://schemas.openxmlformats.org/officeDocument/2006/math">
                    <m:d>
                      <m:dPr>
                        <m:begChr m:val="{"/>
                        <m:endChr m:val=""/>
                        <m:ctrlPr>
                          <a:rPr lang="zh-CN" altLang="zh-CN" sz="1800" i="1">
                            <a:latin typeface="Cambria Math" panose="02040503050406030204" pitchFamily="18" charset="0"/>
                          </a:rPr>
                        </m:ctrlPr>
                      </m:dPr>
                      <m:e>
                        <m:eqArr>
                          <m:eqArrPr>
                            <m:ctrlPr>
                              <a:rPr lang="zh-CN" altLang="zh-CN" sz="1800" i="1" smtClean="0">
                                <a:latin typeface="Cambria Math" panose="02040503050406030204" pitchFamily="18" charset="0"/>
                              </a:rPr>
                            </m:ctrlPr>
                          </m:eqArrPr>
                          <m:e>
                            <m:r>
                              <a:rPr lang="en-US" altLang="zh-CN" sz="1800" b="0" i="0" smtClean="0">
                                <a:latin typeface="Cambria Math" panose="02040503050406030204" pitchFamily="18" charset="0"/>
                              </a:rPr>
                              <m:t> </m:t>
                            </m:r>
                            <m:r>
                              <m:rPr>
                                <m:sty m:val="p"/>
                              </m:rPr>
                              <a:rPr lang="en-US" altLang="zh-CN" sz="1800">
                                <a:latin typeface="Cambria Math" panose="02040503050406030204" pitchFamily="18" charset="0"/>
                              </a:rPr>
                              <m:t>CSTreeHeight</m:t>
                            </m:r>
                            <m:d>
                              <m:dPr>
                                <m:ctrlPr>
                                  <a:rPr lang="zh-CN" altLang="zh-CN" sz="1800" i="1">
                                    <a:latin typeface="Cambria Math" panose="02040503050406030204" pitchFamily="18" charset="0"/>
                                  </a:rPr>
                                </m:ctrlPr>
                              </m:dPr>
                              <m:e>
                                <m:r>
                                  <a:rPr lang="en-US" altLang="zh-CN" sz="1800">
                                    <a:latin typeface="Cambria Math" panose="02040503050406030204" pitchFamily="18" charset="0"/>
                                  </a:rPr>
                                  <m:t>∅</m:t>
                                </m:r>
                              </m:e>
                            </m:d>
                            <m:r>
                              <a:rPr lang="en-US" altLang="zh-CN" sz="1800">
                                <a:latin typeface="Cambria Math" panose="02040503050406030204" pitchFamily="18" charset="0"/>
                              </a:rPr>
                              <m:t>=0       </m:t>
                            </m:r>
                            <m:r>
                              <a:rPr lang="en-US" altLang="zh-CN" sz="1800" b="0" i="0" smtClean="0">
                                <a:latin typeface="Cambria Math" panose="02040503050406030204" pitchFamily="18" charset="0"/>
                              </a:rPr>
                              <m:t>  </m:t>
                            </m:r>
                            <m:r>
                              <a:rPr lang="en-US" altLang="zh-CN" sz="1800">
                                <a:latin typeface="Cambria Math" panose="02040503050406030204" pitchFamily="18" charset="0"/>
                              </a:rPr>
                              <m:t> </m:t>
                            </m:r>
                            <m:r>
                              <a:rPr lang="en-US" altLang="zh-CN" sz="1800" b="0" i="0" smtClean="0">
                                <a:latin typeface="Cambria Math" panose="02040503050406030204" pitchFamily="18" charset="0"/>
                              </a:rPr>
                              <m:t>          </m:t>
                            </m:r>
                            <m:r>
                              <a:rPr lang="en-US" altLang="zh-CN" sz="1800">
                                <a:latin typeface="Cambria Math" panose="02040503050406030204" pitchFamily="18" charset="0"/>
                              </a:rPr>
                              <m:t>                           </m:t>
                            </m:r>
                            <m:r>
                              <a:rPr lang="en-US" altLang="zh-CN" sz="1800" b="0" i="0" smtClean="0">
                                <a:latin typeface="Cambria Math" panose="02040503050406030204" pitchFamily="18" charset="0"/>
                              </a:rPr>
                              <m:t>                                     </m:t>
                            </m:r>
                            <m:r>
                              <m:rPr>
                                <m:sty m:val="p"/>
                              </m:rPr>
                              <a:rPr lang="en-US" altLang="zh-CN" sz="1800" b="0" i="0" smtClean="0">
                                <a:latin typeface="Cambria Math" panose="02040503050406030204" pitchFamily="18" charset="0"/>
                              </a:rPr>
                              <m:t>t</m:t>
                            </m:r>
                            <m:r>
                              <a:rPr lang="en-US" altLang="zh-CN" sz="1800" b="0" i="0" smtClean="0">
                                <a:latin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m:t>
                            </m:r>
                            <m:r>
                              <a:rPr lang="en-US" altLang="zh-CN" sz="1800">
                                <a:latin typeface="Cambria Math" panose="02040503050406030204" pitchFamily="18" charset="0"/>
                              </a:rPr>
                              <m:t> </m:t>
                            </m:r>
                            <m:r>
                              <a:rPr lang="en-US" altLang="zh-CN" sz="1800" b="0" i="0" smtClean="0">
                                <a:latin typeface="Cambria Math" panose="02040503050406030204" pitchFamily="18" charset="0"/>
                              </a:rPr>
                              <m:t>        </m:t>
                            </m:r>
                            <m:r>
                              <a:rPr lang="en-US" altLang="zh-CN" sz="1800">
                                <a:latin typeface="Cambria Math" panose="02040503050406030204" pitchFamily="18" charset="0"/>
                              </a:rPr>
                              <m:t>    </m:t>
                            </m:r>
                          </m:e>
                          <m:e>
                            <m:r>
                              <m:rPr>
                                <m:sty m:val="p"/>
                              </m:rPr>
                              <a:rPr lang="en-US" altLang="zh-CN" sz="1800">
                                <a:latin typeface="Cambria Math" panose="02040503050406030204" pitchFamily="18" charset="0"/>
                              </a:rPr>
                              <m:t>CSTreeHeight</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t</m:t>
                                </m:r>
                              </m:e>
                            </m:d>
                            <m:r>
                              <a:rPr lang="en-US" altLang="zh-CN" sz="1800">
                                <a:latin typeface="Cambria Math" panose="02040503050406030204" pitchFamily="18" charset="0"/>
                              </a:rPr>
                              <m:t>=1+</m:t>
                            </m:r>
                            <m:func>
                              <m:funcPr>
                                <m:ctrlPr>
                                  <a:rPr lang="zh-CN" altLang="zh-CN" sz="1800" i="1">
                                    <a:latin typeface="Cambria Math" panose="02040503050406030204" pitchFamily="18" charset="0"/>
                                  </a:rPr>
                                </m:ctrlPr>
                              </m:funcPr>
                              <m:fName>
                                <m:limLow>
                                  <m:limLowPr>
                                    <m:ctrlPr>
                                      <a:rPr lang="zh-CN" altLang="zh-CN" sz="1800" i="1">
                                        <a:latin typeface="Cambria Math" panose="02040503050406030204" pitchFamily="18" charset="0"/>
                                      </a:rPr>
                                    </m:ctrlPr>
                                  </m:limLowPr>
                                  <m:e>
                                    <m:r>
                                      <m:rPr>
                                        <m:sty m:val="p"/>
                                      </m:rPr>
                                      <a:rPr lang="en-US" altLang="zh-CN" sz="1800">
                                        <a:latin typeface="Cambria Math" panose="02040503050406030204" pitchFamily="18" charset="0"/>
                                      </a:rPr>
                                      <m:t>max</m:t>
                                    </m:r>
                                  </m:e>
                                  <m:lim>
                                    <m:r>
                                      <m:rPr>
                                        <m:sty m:val="p"/>
                                      </m:rPr>
                                      <a:rPr lang="en-US" altLang="zh-CN" sz="1800">
                                        <a:latin typeface="Cambria Math" panose="02040503050406030204" pitchFamily="18" charset="0"/>
                                      </a:rPr>
                                      <m:t>p</m:t>
                                    </m:r>
                                    <m:r>
                                      <a:rPr lang="zh-CN" altLang="zh-CN" sz="1800">
                                        <a:latin typeface="Cambria Math" panose="02040503050406030204" pitchFamily="18" charset="0"/>
                                      </a:rPr>
                                      <m:t>为</m:t>
                                    </m:r>
                                    <m:r>
                                      <m:rPr>
                                        <m:sty m:val="p"/>
                                      </m:rPr>
                                      <a:rPr lang="en-US" altLang="zh-CN" sz="1800">
                                        <a:latin typeface="Cambria Math" panose="02040503050406030204" pitchFamily="18" charset="0"/>
                                      </a:rPr>
                                      <m:t>t</m:t>
                                    </m:r>
                                    <m:r>
                                      <a:rPr lang="zh-CN" altLang="zh-CN" sz="1800">
                                        <a:latin typeface="Cambria Math" panose="02040503050406030204" pitchFamily="18" charset="0"/>
                                      </a:rPr>
                                      <m:t>的孩子</m:t>
                                    </m:r>
                                  </m:lim>
                                </m:limLow>
                              </m:fName>
                              <m:e>
                                <m:r>
                                  <m:rPr>
                                    <m:sty m:val="p"/>
                                  </m:rPr>
                                  <a:rPr lang="en-US" altLang="zh-CN" sz="1800">
                                    <a:latin typeface="Cambria Math" panose="02040503050406030204" pitchFamily="18" charset="0"/>
                                  </a:rPr>
                                  <m:t>CSTreeHeight</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p</m:t>
                                    </m:r>
                                  </m:e>
                                </m:d>
                                <m:r>
                                  <a:rPr lang="en-US" altLang="zh-CN" sz="1800" b="0" i="1" smtClean="0">
                                    <a:latin typeface="Cambria Math" panose="02040503050406030204" pitchFamily="18" charset="0"/>
                                  </a:rPr>
                                  <m:t>              </m:t>
                                </m:r>
                              </m:e>
                            </m:func>
                            <m:r>
                              <a:rPr lang="en-US" altLang="zh-CN" sz="1800" b="0" i="1" smtClean="0">
                                <a:latin typeface="Cambria Math" panose="02040503050406030204" pitchFamily="18" charset="0"/>
                              </a:rPr>
                              <m:t>           </m:t>
                            </m:r>
                            <m:r>
                              <m:rPr>
                                <m:sty m:val="p"/>
                              </m:rPr>
                              <a:rPr lang="en-US" altLang="zh-CN" sz="1800" b="0" i="0" smtClean="0">
                                <a:latin typeface="Cambria Math" panose="02040503050406030204" pitchFamily="18" charset="0"/>
                              </a:rPr>
                              <m:t>t</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rPr>
                              <m:t>            </m:t>
                            </m:r>
                          </m:e>
                        </m:eqArr>
                      </m:e>
                    </m:d>
                  </m:oMath>
                </a14:m>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892480" cy="3507876"/>
              </a:xfrm>
              <a:blipFill rotWithShape="0">
                <a:blip r:embed="rId2"/>
                <a:stretch>
                  <a:fillRect l="-754" t="-347"/>
                </a:stretch>
              </a:blipFill>
            </p:spPr>
            <p:txBody>
              <a:bodyPr/>
              <a:lstStyle/>
              <a:p>
                <a:r>
                  <a:rPr lang="zh-CN" altLang="en-US">
                    <a:noFill/>
                  </a:rPr>
                  <a:t> </a:t>
                </a:r>
              </a:p>
            </p:txBody>
          </p:sp>
        </mc:Fallback>
      </mc:AlternateContent>
      <p:sp>
        <p:nvSpPr>
          <p:cNvPr id="4" name="文本框 3"/>
          <p:cNvSpPr txBox="1"/>
          <p:nvPr/>
        </p:nvSpPr>
        <p:spPr>
          <a:xfrm>
            <a:off x="4499992" y="339502"/>
            <a:ext cx="4608512" cy="3785652"/>
          </a:xfrm>
          <a:prstGeom prst="rect">
            <a:avLst/>
          </a:prstGeom>
          <a:solidFill>
            <a:srgbClr val="FFC000"/>
          </a:solidFill>
        </p:spPr>
        <p:txBody>
          <a:bodyPr wrap="square" rtlCol="0">
            <a:spAutoFit/>
          </a:bodyPr>
          <a:lstStyle/>
          <a:p>
            <a:r>
              <a:rPr lang="en-US" altLang="zh-CN" sz="1600" dirty="0" err="1"/>
              <a:t>int</a:t>
            </a:r>
            <a:r>
              <a:rPr lang="en-US" altLang="zh-CN" sz="1600" dirty="0"/>
              <a:t> </a:t>
            </a:r>
            <a:r>
              <a:rPr lang="en-US" altLang="zh-CN" sz="1600" dirty="0" err="1"/>
              <a:t>CSTreeHeight</a:t>
            </a:r>
            <a:r>
              <a:rPr lang="en-US" altLang="zh-CN" sz="1600" dirty="0"/>
              <a:t>(</a:t>
            </a:r>
            <a:r>
              <a:rPr lang="en-US" altLang="zh-CN" sz="1600" dirty="0" err="1"/>
              <a:t>CSNode</a:t>
            </a:r>
            <a:r>
              <a:rPr lang="en-US" altLang="zh-CN" sz="1600" dirty="0"/>
              <a:t> *t){</a:t>
            </a:r>
            <a:endParaRPr lang="zh-CN" altLang="zh-CN" sz="1600" dirty="0"/>
          </a:p>
          <a:p>
            <a:r>
              <a:rPr lang="en-US" altLang="zh-CN" sz="1600" dirty="0"/>
              <a:t>      </a:t>
            </a:r>
            <a:r>
              <a:rPr lang="en-US" altLang="zh-CN" sz="1600" dirty="0" err="1"/>
              <a:t>int</a:t>
            </a:r>
            <a:r>
              <a:rPr lang="en-US" altLang="zh-CN" sz="1600" dirty="0"/>
              <a:t> </a:t>
            </a:r>
            <a:r>
              <a:rPr lang="en-US" altLang="zh-CN" sz="1600" dirty="0" err="1"/>
              <a:t>m,max</a:t>
            </a:r>
            <a:r>
              <a:rPr lang="en-US" altLang="zh-CN" sz="1600" dirty="0"/>
              <a:t>=0;</a:t>
            </a:r>
          </a:p>
          <a:p>
            <a:r>
              <a:rPr lang="en-US" altLang="zh-CN" sz="1600" dirty="0"/>
              <a:t>      </a:t>
            </a:r>
            <a:r>
              <a:rPr lang="en-US" altLang="zh-CN" sz="1600" dirty="0" err="1"/>
              <a:t>CSNode</a:t>
            </a:r>
            <a:r>
              <a:rPr lang="en-US" altLang="zh-CN" sz="1600" dirty="0"/>
              <a:t> *p;</a:t>
            </a:r>
            <a:endParaRPr lang="zh-CN" altLang="zh-CN" sz="1600" dirty="0"/>
          </a:p>
          <a:p>
            <a:r>
              <a:rPr lang="en-US" altLang="zh-CN" sz="1600" dirty="0"/>
              <a:t>      if(t==NULL)return 0;         //</a:t>
            </a:r>
            <a:r>
              <a:rPr lang="zh-CN" altLang="zh-CN" sz="1600" dirty="0"/>
              <a:t>空树，高度为</a:t>
            </a:r>
            <a:r>
              <a:rPr lang="en-US" altLang="zh-CN" sz="1600" dirty="0"/>
              <a:t>0</a:t>
            </a:r>
            <a:endParaRPr lang="zh-CN" altLang="zh-CN" sz="1600" dirty="0"/>
          </a:p>
          <a:p>
            <a:r>
              <a:rPr lang="en-US" altLang="zh-CN" sz="1600" dirty="0"/>
              <a:t>      else{</a:t>
            </a:r>
            <a:endParaRPr lang="zh-CN" altLang="zh-CN" sz="1600" dirty="0"/>
          </a:p>
          <a:p>
            <a:r>
              <a:rPr lang="en-US" altLang="zh-CN" sz="1600" dirty="0"/>
              <a:t>        p=t-&gt;</a:t>
            </a:r>
            <a:r>
              <a:rPr lang="en-US" altLang="zh-CN" sz="1600" dirty="0" err="1"/>
              <a:t>firstchild</a:t>
            </a:r>
            <a:r>
              <a:rPr lang="en-US" altLang="zh-CN" sz="1600" dirty="0"/>
              <a:t>;          //</a:t>
            </a:r>
            <a:r>
              <a:rPr lang="zh-CN" altLang="zh-CN" sz="1600" dirty="0"/>
              <a:t>指向第一个孩子结点</a:t>
            </a:r>
          </a:p>
          <a:p>
            <a:r>
              <a:rPr lang="en-US" altLang="zh-CN" sz="1600" dirty="0"/>
              <a:t>        while(p){  </a:t>
            </a:r>
          </a:p>
          <a:p>
            <a:r>
              <a:rPr lang="en-US" altLang="zh-CN" sz="1600" dirty="0"/>
              <a:t>         //</a:t>
            </a:r>
            <a:r>
              <a:rPr lang="zh-CN" altLang="zh-CN" sz="1600" dirty="0"/>
              <a:t>从所有孩子结点中找出高度最大的孩子</a:t>
            </a:r>
          </a:p>
          <a:p>
            <a:r>
              <a:rPr lang="en-US" altLang="zh-CN" sz="1600" dirty="0"/>
              <a:t>          m= </a:t>
            </a:r>
            <a:r>
              <a:rPr lang="en-US" altLang="zh-CN" sz="1600" dirty="0" err="1"/>
              <a:t>CSTreeHeight</a:t>
            </a:r>
            <a:r>
              <a:rPr lang="en-US" altLang="zh-CN" sz="1600" dirty="0"/>
              <a:t>(p);</a:t>
            </a:r>
            <a:endParaRPr lang="zh-CN" altLang="zh-CN" sz="1600" dirty="0"/>
          </a:p>
          <a:p>
            <a:r>
              <a:rPr lang="en-US" altLang="zh-CN" sz="1600" dirty="0"/>
              <a:t>          if(max&lt;m) max=m;</a:t>
            </a:r>
            <a:endParaRPr lang="zh-CN" altLang="zh-CN" sz="1600" dirty="0"/>
          </a:p>
          <a:p>
            <a:r>
              <a:rPr lang="en-US" altLang="zh-CN" sz="1600" dirty="0"/>
              <a:t>          p=p-&gt;</a:t>
            </a:r>
            <a:r>
              <a:rPr lang="en-US" altLang="zh-CN" sz="1600" dirty="0" err="1"/>
              <a:t>nextsibling</a:t>
            </a:r>
            <a:r>
              <a:rPr lang="en-US" altLang="zh-CN" sz="1600" dirty="0"/>
              <a:t>;  //</a:t>
            </a:r>
            <a:r>
              <a:rPr lang="zh-CN" altLang="zh-CN" sz="1600" dirty="0"/>
              <a:t>继续求其它兄弟的高度</a:t>
            </a:r>
          </a:p>
          <a:p>
            <a:r>
              <a:rPr lang="en-US" altLang="zh-CN" sz="1600" dirty="0"/>
              <a:t>        }</a:t>
            </a:r>
            <a:endParaRPr lang="zh-CN" altLang="zh-CN" sz="1600" dirty="0"/>
          </a:p>
          <a:p>
            <a:r>
              <a:rPr lang="en-US" altLang="zh-CN" sz="1600" dirty="0"/>
              <a:t>        return 1+max;</a:t>
            </a:r>
            <a:endParaRPr lang="zh-CN" altLang="zh-CN" sz="1600" dirty="0"/>
          </a:p>
          <a:p>
            <a:r>
              <a:rPr lang="en-US" altLang="zh-CN" sz="1600" dirty="0"/>
              <a:t>      }</a:t>
            </a:r>
            <a:endParaRPr lang="zh-CN" altLang="zh-CN" sz="1600" dirty="0"/>
          </a:p>
          <a:p>
            <a:r>
              <a:rPr lang="en-US" altLang="zh-CN" sz="1600" dirty="0"/>
              <a:t>}</a:t>
            </a:r>
            <a:endParaRPr lang="zh-CN" altLang="zh-CN" sz="1600" dirty="0"/>
          </a:p>
        </p:txBody>
      </p:sp>
    </p:spTree>
    <p:extLst>
      <p:ext uri="{BB962C8B-B14F-4D97-AF65-F5344CB8AC3E}">
        <p14:creationId xmlns:p14="http://schemas.microsoft.com/office/powerpoint/2010/main" val="90118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1000"/>
                                        <p:tgtEl>
                                          <p:spTgt spid="4">
                                            <p:txEl>
                                              <p:pRg st="0" end="0"/>
                                            </p:txEl>
                                          </p:spTgt>
                                        </p:tgtEl>
                                      </p:cBhvr>
                                    </p:animEffect>
                                    <p:anim calcmode="lin" valueType="num">
                                      <p:cBhvr>
                                        <p:cTn id="3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fade">
                                      <p:cBhvr>
                                        <p:cTn id="38" dur="1000"/>
                                        <p:tgtEl>
                                          <p:spTgt spid="4">
                                            <p:txEl>
                                              <p:pRg st="1" end="1"/>
                                            </p:txEl>
                                          </p:spTgt>
                                        </p:tgtEl>
                                      </p:cBhvr>
                                    </p:animEffect>
                                    <p:anim calcmode="lin" valueType="num">
                                      <p:cBhvr>
                                        <p:cTn id="3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1000"/>
                                        <p:tgtEl>
                                          <p:spTgt spid="4">
                                            <p:txEl>
                                              <p:pRg st="2" end="2"/>
                                            </p:txEl>
                                          </p:spTgt>
                                        </p:tgtEl>
                                      </p:cBhvr>
                                    </p:animEffect>
                                    <p:anim calcmode="lin" valueType="num">
                                      <p:cBhvr>
                                        <p:cTn id="4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1000"/>
                                        <p:tgtEl>
                                          <p:spTgt spid="4">
                                            <p:txEl>
                                              <p:pRg st="3" end="3"/>
                                            </p:txEl>
                                          </p:spTgt>
                                        </p:tgtEl>
                                      </p:cBhvr>
                                    </p:animEffect>
                                    <p:anim calcmode="lin" valueType="num">
                                      <p:cBhvr>
                                        <p:cTn id="5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 calcmode="lin" valueType="num">
                                      <p:cBhvr additive="base">
                                        <p:cTn id="5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anim calcmode="lin" valueType="num">
                                      <p:cBhvr additive="base">
                                        <p:cTn id="6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
                                            <p:txEl>
                                              <p:pRg st="6" end="6"/>
                                            </p:txEl>
                                          </p:spTgt>
                                        </p:tgtEl>
                                        <p:attrNameLst>
                                          <p:attrName>style.visibility</p:attrName>
                                        </p:attrNameLst>
                                      </p:cBhvr>
                                      <p:to>
                                        <p:strVal val="visible"/>
                                      </p:to>
                                    </p:set>
                                    <p:anim calcmode="lin" valueType="num">
                                      <p:cBhvr additive="base">
                                        <p:cTn id="7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anim calcmode="lin" valueType="num">
                                      <p:cBhvr additive="base">
                                        <p:cTn id="7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7" end="7"/>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
                                            <p:txEl>
                                              <p:pRg st="8" end="8"/>
                                            </p:txEl>
                                          </p:spTgt>
                                        </p:tgtEl>
                                        <p:attrNameLst>
                                          <p:attrName>style.visibility</p:attrName>
                                        </p:attrNameLst>
                                      </p:cBhvr>
                                      <p:to>
                                        <p:strVal val="visible"/>
                                      </p:to>
                                    </p:set>
                                    <p:anim calcmode="lin" valueType="num">
                                      <p:cBhvr additive="base">
                                        <p:cTn id="8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
                                            <p:txEl>
                                              <p:pRg st="9" end="9"/>
                                            </p:txEl>
                                          </p:spTgt>
                                        </p:tgtEl>
                                        <p:attrNameLst>
                                          <p:attrName>style.visibility</p:attrName>
                                        </p:attrNameLst>
                                      </p:cBhvr>
                                      <p:to>
                                        <p:strVal val="visible"/>
                                      </p:to>
                                    </p:set>
                                    <p:anim calcmode="lin" valueType="num">
                                      <p:cBhvr additive="base">
                                        <p:cTn id="8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
                                            <p:txEl>
                                              <p:pRg st="10" end="10"/>
                                            </p:txEl>
                                          </p:spTgt>
                                        </p:tgtEl>
                                        <p:attrNameLst>
                                          <p:attrName>style.visibility</p:attrName>
                                        </p:attrNameLst>
                                      </p:cBhvr>
                                      <p:to>
                                        <p:strVal val="visible"/>
                                      </p:to>
                                    </p:set>
                                    <p:anim calcmode="lin" valueType="num">
                                      <p:cBhvr additive="base">
                                        <p:cTn id="9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
                                            <p:txEl>
                                              <p:pRg st="11" end="11"/>
                                            </p:txEl>
                                          </p:spTgt>
                                        </p:tgtEl>
                                        <p:attrNameLst>
                                          <p:attrName>style.visibility</p:attrName>
                                        </p:attrNameLst>
                                      </p:cBhvr>
                                      <p:to>
                                        <p:strVal val="visible"/>
                                      </p:to>
                                    </p:set>
                                    <p:anim calcmode="lin" valueType="num">
                                      <p:cBhvr additive="base">
                                        <p:cTn id="9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xEl>
                                              <p:pRg st="12" end="12"/>
                                            </p:txEl>
                                          </p:spTgt>
                                        </p:tgtEl>
                                        <p:attrNameLst>
                                          <p:attrName>style.visibility</p:attrName>
                                        </p:attrNameLst>
                                      </p:cBhvr>
                                      <p:to>
                                        <p:strVal val="visible"/>
                                      </p:to>
                                    </p:set>
                                    <p:anim calcmode="lin" valueType="num">
                                      <p:cBhvr additive="base">
                                        <p:cTn id="10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
                                            <p:txEl>
                                              <p:pRg st="13" end="13"/>
                                            </p:txEl>
                                          </p:spTgt>
                                        </p:tgtEl>
                                        <p:attrNameLst>
                                          <p:attrName>style.visibility</p:attrName>
                                        </p:attrNameLst>
                                      </p:cBhvr>
                                      <p:to>
                                        <p:strVal val="visible"/>
                                      </p:to>
                                    </p:set>
                                    <p:anim calcmode="lin" valueType="num">
                                      <p:cBhvr additive="base">
                                        <p:cTn id="107"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
                                            <p:txEl>
                                              <p:pRg st="14" end="14"/>
                                            </p:txEl>
                                          </p:spTgt>
                                        </p:tgtEl>
                                        <p:attrNameLst>
                                          <p:attrName>style.visibility</p:attrName>
                                        </p:attrNameLst>
                                      </p:cBhvr>
                                      <p:to>
                                        <p:strVal val="visible"/>
                                      </p:to>
                                    </p:set>
                                    <p:anim calcmode="lin" valueType="num">
                                      <p:cBhvr additive="base">
                                        <p:cTn id="11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树和二叉树的转换</a:t>
            </a:r>
          </a:p>
        </p:txBody>
      </p:sp>
      <p:sp>
        <p:nvSpPr>
          <p:cNvPr id="3" name="内容占位符 2"/>
          <p:cNvSpPr>
            <a:spLocks noGrp="1"/>
          </p:cNvSpPr>
          <p:nvPr>
            <p:ph sz="quarter" idx="11"/>
          </p:nvPr>
        </p:nvSpPr>
        <p:spPr>
          <a:xfrm>
            <a:off x="1034183" y="1203598"/>
            <a:ext cx="6480720" cy="2443730"/>
          </a:xfrm>
        </p:spPr>
        <p:txBody>
          <a:bodyPr/>
          <a:lstStyle/>
          <a:p>
            <a:pPr algn="just">
              <a:lnSpc>
                <a:spcPts val="2400"/>
              </a:lnSpc>
              <a:spcBef>
                <a:spcPts val="0"/>
              </a:spcBef>
            </a:pPr>
            <a:r>
              <a:rPr lang="zh-CN" altLang="en-US" sz="2000" dirty="0">
                <a:latin typeface="隶书" panose="02010509060101010101" pitchFamily="49" charset="-122"/>
                <a:ea typeface="隶书" panose="02010509060101010101" pitchFamily="49" charset="-122"/>
              </a:rPr>
              <a:t>    由于二叉树和树均可以用二叉链表作为存储结构</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因此以二叉链表作为媒介可以导出树 和二叉树之间的对应关系。 一棵树可以找到唯一的一棵二叉树与之对应。 反之</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一棵右子树 为空的二叉树也可以转换成对应的树。</a:t>
            </a:r>
            <a:endParaRPr lang="en-US" altLang="zh-CN" sz="2000" dirty="0">
              <a:latin typeface="隶书" panose="02010509060101010101" pitchFamily="49" charset="-122"/>
              <a:ea typeface="隶书" panose="02010509060101010101" pitchFamily="49" charset="-122"/>
            </a:endParaRPr>
          </a:p>
          <a:p>
            <a:pPr algn="dist">
              <a:lnSpc>
                <a:spcPts val="2400"/>
              </a:lnSpc>
              <a:spcBef>
                <a:spcPts val="0"/>
              </a:spcBef>
            </a:pP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52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树和二叉树的转换</a:t>
            </a:r>
          </a:p>
        </p:txBody>
      </p:sp>
      <p:sp>
        <p:nvSpPr>
          <p:cNvPr id="3" name="内容占位符 2"/>
          <p:cNvSpPr>
            <a:spLocks noGrp="1"/>
          </p:cNvSpPr>
          <p:nvPr>
            <p:ph sz="quarter" idx="11"/>
          </p:nvPr>
        </p:nvSpPr>
        <p:spPr>
          <a:xfrm>
            <a:off x="0" y="843558"/>
            <a:ext cx="6732240" cy="2232248"/>
          </a:xfrm>
        </p:spPr>
        <p:txBody>
          <a:bodyPr/>
          <a:lstStyle/>
          <a:p>
            <a:pPr algn="just">
              <a:lnSpc>
                <a:spcPts val="2800"/>
              </a:lnSpc>
              <a:spcBef>
                <a:spcPts val="0"/>
              </a:spcBef>
            </a:pPr>
            <a:r>
              <a:rPr lang="zh-CN" altLang="en-US" sz="1400" dirty="0">
                <a:latin typeface="隶书" panose="02010509060101010101" pitchFamily="49" charset="-122"/>
                <a:ea typeface="隶书" panose="02010509060101010101" pitchFamily="49" charset="-122"/>
              </a:rPr>
              <a:t>将一棵树转换成二叉树的方法如下</a:t>
            </a:r>
            <a:r>
              <a:rPr lang="en-US" altLang="zh-CN" sz="1400" dirty="0">
                <a:latin typeface="隶书" panose="02010509060101010101" pitchFamily="49" charset="-122"/>
                <a:ea typeface="隶书" panose="02010509060101010101" pitchFamily="49" charset="-122"/>
              </a:rPr>
              <a:t>: </a:t>
            </a:r>
          </a:p>
          <a:p>
            <a:pPr algn="just">
              <a:lnSpc>
                <a:spcPts val="2800"/>
              </a:lnSpc>
              <a:spcBef>
                <a:spcPts val="0"/>
              </a:spcBef>
            </a:pPr>
            <a:r>
              <a:rPr lang="en-US" altLang="zh-CN" sz="1400" dirty="0">
                <a:latin typeface="隶书" panose="02010509060101010101" pitchFamily="49" charset="-122"/>
                <a:ea typeface="隶书" panose="02010509060101010101" pitchFamily="49" charset="-122"/>
              </a:rPr>
              <a:t>(1)</a:t>
            </a:r>
            <a:r>
              <a:rPr lang="zh-CN" altLang="en-US" sz="1400" dirty="0">
                <a:latin typeface="隶书" panose="02010509060101010101" pitchFamily="49" charset="-122"/>
                <a:ea typeface="隶书" panose="02010509060101010101" pitchFamily="49" charset="-122"/>
              </a:rPr>
              <a:t>加线</a:t>
            </a:r>
            <a:r>
              <a:rPr lang="en-US" altLang="zh-CN" sz="1400" dirty="0">
                <a:latin typeface="隶书" panose="02010509060101010101" pitchFamily="49" charset="-122"/>
                <a:ea typeface="隶书" panose="02010509060101010101" pitchFamily="49" charset="-122"/>
              </a:rPr>
              <a:t>: </a:t>
            </a:r>
            <a:r>
              <a:rPr lang="zh-CN" altLang="en-US" sz="1400" dirty="0">
                <a:latin typeface="隶书" panose="02010509060101010101" pitchFamily="49" charset="-122"/>
                <a:ea typeface="隶书" panose="02010509060101010101" pitchFamily="49" charset="-122"/>
              </a:rPr>
              <a:t>将树中</a:t>
            </a:r>
            <a:r>
              <a:rPr lang="en-US" altLang="zh-CN" sz="1400" dirty="0">
                <a:latin typeface="隶书" panose="02010509060101010101" pitchFamily="49" charset="-122"/>
                <a:ea typeface="隶书" panose="02010509060101010101" pitchFamily="49" charset="-122"/>
              </a:rPr>
              <a:t>(</a:t>
            </a:r>
            <a:r>
              <a:rPr lang="zh-CN" altLang="en-US" sz="1400" dirty="0">
                <a:latin typeface="隶书" panose="02010509060101010101" pitchFamily="49" charset="-122"/>
                <a:ea typeface="隶书" panose="02010509060101010101" pitchFamily="49" charset="-122"/>
              </a:rPr>
              <a:t>如图</a:t>
            </a:r>
            <a:r>
              <a:rPr lang="en-US" altLang="zh-CN" sz="1400" dirty="0">
                <a:latin typeface="隶书" panose="02010509060101010101" pitchFamily="49" charset="-122"/>
                <a:ea typeface="隶书" panose="02010509060101010101" pitchFamily="49" charset="-122"/>
              </a:rPr>
              <a:t>(a)</a:t>
            </a:r>
            <a:r>
              <a:rPr lang="zh-CN" altLang="en-US" sz="1400" dirty="0">
                <a:latin typeface="隶书" panose="02010509060101010101" pitchFamily="49" charset="-122"/>
                <a:ea typeface="隶书" panose="02010509060101010101" pitchFamily="49" charset="-122"/>
              </a:rPr>
              <a:t>所示</a:t>
            </a:r>
            <a:r>
              <a:rPr lang="en-US" altLang="zh-CN" sz="1400" dirty="0">
                <a:latin typeface="隶书" panose="02010509060101010101" pitchFamily="49" charset="-122"/>
                <a:ea typeface="隶书" panose="02010509060101010101" pitchFamily="49" charset="-122"/>
              </a:rPr>
              <a:t>)</a:t>
            </a:r>
            <a:r>
              <a:rPr lang="zh-CN" altLang="en-US" sz="1400" dirty="0">
                <a:latin typeface="隶书" panose="02010509060101010101" pitchFamily="49" charset="-122"/>
                <a:ea typeface="隶书" panose="02010509060101010101" pitchFamily="49" charset="-122"/>
              </a:rPr>
              <a:t>所有相邻的兄弟之间加一条连线</a:t>
            </a:r>
            <a:r>
              <a:rPr lang="en-US" altLang="zh-CN" sz="1400" dirty="0">
                <a:latin typeface="隶书" panose="02010509060101010101" pitchFamily="49" charset="-122"/>
                <a:ea typeface="隶书" panose="02010509060101010101" pitchFamily="49" charset="-122"/>
              </a:rPr>
              <a:t>, </a:t>
            </a:r>
            <a:r>
              <a:rPr lang="zh-CN" altLang="en-US" sz="1400" dirty="0">
                <a:latin typeface="隶书" panose="02010509060101010101" pitchFamily="49" charset="-122"/>
                <a:ea typeface="隶书" panose="02010509060101010101" pitchFamily="49" charset="-122"/>
              </a:rPr>
              <a:t>如图</a:t>
            </a:r>
            <a:r>
              <a:rPr lang="en-US" altLang="zh-CN" sz="1400" dirty="0">
                <a:latin typeface="隶书" panose="02010509060101010101" pitchFamily="49" charset="-122"/>
                <a:ea typeface="隶书" panose="02010509060101010101" pitchFamily="49" charset="-122"/>
              </a:rPr>
              <a:t>(b) </a:t>
            </a:r>
            <a:r>
              <a:rPr lang="zh-CN" altLang="en-US" sz="1400" dirty="0">
                <a:latin typeface="隶书" panose="02010509060101010101" pitchFamily="49" charset="-122"/>
                <a:ea typeface="隶书" panose="02010509060101010101" pitchFamily="49" charset="-122"/>
              </a:rPr>
              <a:t>所示</a:t>
            </a:r>
            <a:r>
              <a:rPr lang="en-US" altLang="zh-CN" sz="1400" dirty="0">
                <a:latin typeface="隶书" panose="02010509060101010101" pitchFamily="49" charset="-122"/>
                <a:ea typeface="隶书" panose="02010509060101010101" pitchFamily="49" charset="-122"/>
              </a:rPr>
              <a:t>;</a:t>
            </a:r>
          </a:p>
          <a:p>
            <a:pPr algn="just">
              <a:lnSpc>
                <a:spcPts val="2800"/>
              </a:lnSpc>
              <a:spcBef>
                <a:spcPts val="0"/>
              </a:spcBef>
            </a:pPr>
            <a:r>
              <a:rPr lang="en-US" altLang="zh-CN" sz="1400" dirty="0">
                <a:solidFill>
                  <a:srgbClr val="C00000"/>
                </a:solidFill>
                <a:latin typeface="隶书" panose="02010509060101010101" pitchFamily="49" charset="-122"/>
                <a:ea typeface="隶书" panose="02010509060101010101" pitchFamily="49" charset="-122"/>
              </a:rPr>
              <a:t>(2)</a:t>
            </a:r>
            <a:r>
              <a:rPr lang="zh-CN" altLang="en-US" sz="1400" dirty="0">
                <a:solidFill>
                  <a:srgbClr val="C00000"/>
                </a:solidFill>
                <a:latin typeface="隶书" panose="02010509060101010101" pitchFamily="49" charset="-122"/>
                <a:ea typeface="隶书" panose="02010509060101010101" pitchFamily="49" charset="-122"/>
              </a:rPr>
              <a:t>抹线</a:t>
            </a:r>
            <a:r>
              <a:rPr lang="en-US" altLang="zh-CN" sz="1400" dirty="0">
                <a:solidFill>
                  <a:srgbClr val="C00000"/>
                </a:solidFill>
                <a:latin typeface="隶书" panose="02010509060101010101" pitchFamily="49" charset="-122"/>
                <a:ea typeface="隶书" panose="02010509060101010101" pitchFamily="49" charset="-122"/>
              </a:rPr>
              <a:t>: </a:t>
            </a:r>
            <a:r>
              <a:rPr lang="zh-CN" altLang="en-US" sz="1400" dirty="0">
                <a:solidFill>
                  <a:srgbClr val="C00000"/>
                </a:solidFill>
                <a:latin typeface="隶书" panose="02010509060101010101" pitchFamily="49" charset="-122"/>
                <a:ea typeface="隶书" panose="02010509060101010101" pitchFamily="49" charset="-122"/>
              </a:rPr>
              <a:t>保留树中每个结点与其第一个孩子结点之间的连线</a:t>
            </a:r>
            <a:r>
              <a:rPr lang="en-US" altLang="zh-CN" sz="1400" dirty="0">
                <a:solidFill>
                  <a:srgbClr val="C00000"/>
                </a:solidFill>
                <a:latin typeface="隶书" panose="02010509060101010101" pitchFamily="49" charset="-122"/>
                <a:ea typeface="隶书" panose="02010509060101010101" pitchFamily="49" charset="-122"/>
              </a:rPr>
              <a:t>, </a:t>
            </a:r>
            <a:r>
              <a:rPr lang="zh-CN" altLang="en-US" sz="1400" dirty="0">
                <a:solidFill>
                  <a:srgbClr val="C00000"/>
                </a:solidFill>
                <a:latin typeface="隶书" panose="02010509060101010101" pitchFamily="49" charset="-122"/>
                <a:ea typeface="隶书" panose="02010509060101010101" pitchFamily="49" charset="-122"/>
              </a:rPr>
              <a:t>删除它与其他孩子结点之间的连线</a:t>
            </a:r>
            <a:r>
              <a:rPr lang="en-US" altLang="zh-CN" sz="1400" dirty="0">
                <a:solidFill>
                  <a:srgbClr val="C00000"/>
                </a:solidFill>
                <a:latin typeface="隶书" panose="02010509060101010101" pitchFamily="49" charset="-122"/>
                <a:ea typeface="隶书" panose="02010509060101010101" pitchFamily="49" charset="-122"/>
              </a:rPr>
              <a:t>, </a:t>
            </a:r>
            <a:r>
              <a:rPr lang="zh-CN" altLang="en-US" sz="1400" dirty="0">
                <a:solidFill>
                  <a:srgbClr val="C00000"/>
                </a:solidFill>
                <a:latin typeface="隶书" panose="02010509060101010101" pitchFamily="49" charset="-122"/>
                <a:ea typeface="隶书" panose="02010509060101010101" pitchFamily="49" charset="-122"/>
              </a:rPr>
              <a:t>如图</a:t>
            </a:r>
            <a:r>
              <a:rPr lang="en-US" altLang="zh-CN" sz="1400" dirty="0">
                <a:solidFill>
                  <a:srgbClr val="C00000"/>
                </a:solidFill>
                <a:latin typeface="隶书" panose="02010509060101010101" pitchFamily="49" charset="-122"/>
                <a:ea typeface="隶书" panose="02010509060101010101" pitchFamily="49" charset="-122"/>
              </a:rPr>
              <a:t>(c)</a:t>
            </a:r>
            <a:r>
              <a:rPr lang="zh-CN" altLang="en-US" sz="1400" dirty="0">
                <a:solidFill>
                  <a:srgbClr val="C00000"/>
                </a:solidFill>
                <a:latin typeface="隶书" panose="02010509060101010101" pitchFamily="49" charset="-122"/>
                <a:ea typeface="隶书" panose="02010509060101010101" pitchFamily="49" charset="-122"/>
              </a:rPr>
              <a:t>所示</a:t>
            </a:r>
            <a:r>
              <a:rPr lang="en-US" altLang="zh-CN" sz="1400" dirty="0">
                <a:solidFill>
                  <a:srgbClr val="C00000"/>
                </a:solidFill>
                <a:latin typeface="隶书" panose="02010509060101010101" pitchFamily="49" charset="-122"/>
                <a:ea typeface="隶书" panose="02010509060101010101" pitchFamily="49" charset="-122"/>
              </a:rPr>
              <a:t>; </a:t>
            </a:r>
          </a:p>
          <a:p>
            <a:pPr algn="just">
              <a:lnSpc>
                <a:spcPts val="2800"/>
              </a:lnSpc>
              <a:spcBef>
                <a:spcPts val="0"/>
              </a:spcBef>
            </a:pPr>
            <a:r>
              <a:rPr lang="en-US" altLang="zh-CN" sz="1400" dirty="0">
                <a:latin typeface="隶书" panose="02010509060101010101" pitchFamily="49" charset="-122"/>
                <a:ea typeface="隶书" panose="02010509060101010101" pitchFamily="49" charset="-122"/>
              </a:rPr>
              <a:t>(3)</a:t>
            </a:r>
            <a:r>
              <a:rPr lang="zh-CN" altLang="en-US" sz="1400" dirty="0">
                <a:latin typeface="隶书" panose="02010509060101010101" pitchFamily="49" charset="-122"/>
                <a:ea typeface="隶书" panose="02010509060101010101" pitchFamily="49" charset="-122"/>
              </a:rPr>
              <a:t>旋转</a:t>
            </a:r>
            <a:r>
              <a:rPr lang="en-US" altLang="zh-CN" sz="1400" dirty="0">
                <a:latin typeface="隶书" panose="02010509060101010101" pitchFamily="49" charset="-122"/>
                <a:ea typeface="隶书" panose="02010509060101010101" pitchFamily="49" charset="-122"/>
              </a:rPr>
              <a:t>: </a:t>
            </a:r>
            <a:r>
              <a:rPr lang="zh-CN" altLang="en-US" sz="1400" dirty="0">
                <a:latin typeface="隶书" panose="02010509060101010101" pitchFamily="49" charset="-122"/>
                <a:ea typeface="隶书" panose="02010509060101010101" pitchFamily="49" charset="-122"/>
              </a:rPr>
              <a:t>以右侧有结点连接的结点为轴心</a:t>
            </a:r>
            <a:r>
              <a:rPr lang="en-US" altLang="zh-CN" sz="1400" dirty="0">
                <a:latin typeface="隶书" panose="02010509060101010101" pitchFamily="49" charset="-122"/>
                <a:ea typeface="隶书" panose="02010509060101010101" pitchFamily="49" charset="-122"/>
              </a:rPr>
              <a:t>, </a:t>
            </a:r>
            <a:r>
              <a:rPr lang="zh-CN" altLang="en-US" sz="1400" dirty="0">
                <a:latin typeface="隶书" panose="02010509060101010101" pitchFamily="49" charset="-122"/>
                <a:ea typeface="隶书" panose="02010509060101010101" pitchFamily="49" charset="-122"/>
              </a:rPr>
              <a:t>将其右侧结点顺时针旋转 </a:t>
            </a:r>
            <a:r>
              <a:rPr lang="en-US" altLang="zh-CN" sz="1400" dirty="0">
                <a:latin typeface="隶书" panose="02010509060101010101" pitchFamily="49" charset="-122"/>
                <a:ea typeface="隶书" panose="02010509060101010101" pitchFamily="49" charset="-122"/>
              </a:rPr>
              <a:t>45°,</a:t>
            </a:r>
            <a:r>
              <a:rPr lang="zh-CN" altLang="en-US" sz="1400" dirty="0">
                <a:latin typeface="隶书" panose="02010509060101010101" pitchFamily="49" charset="-122"/>
                <a:ea typeface="隶书" panose="02010509060101010101" pitchFamily="49" charset="-122"/>
              </a:rPr>
              <a:t>使之成为一棵层次分明的二叉树</a:t>
            </a:r>
            <a:r>
              <a:rPr lang="en-US" altLang="zh-CN" sz="1400" dirty="0">
                <a:latin typeface="隶书" panose="02010509060101010101" pitchFamily="49" charset="-122"/>
                <a:ea typeface="隶书" panose="02010509060101010101" pitchFamily="49" charset="-122"/>
              </a:rPr>
              <a:t>, </a:t>
            </a:r>
            <a:r>
              <a:rPr lang="zh-CN" altLang="en-US" sz="1400" dirty="0">
                <a:latin typeface="隶书" panose="02010509060101010101" pitchFamily="49" charset="-122"/>
                <a:ea typeface="隶书" panose="02010509060101010101" pitchFamily="49" charset="-122"/>
              </a:rPr>
              <a:t>如图</a:t>
            </a:r>
            <a:r>
              <a:rPr lang="en-US" altLang="zh-CN" sz="1400" dirty="0">
                <a:latin typeface="隶书" panose="02010509060101010101" pitchFamily="49" charset="-122"/>
                <a:ea typeface="隶书" panose="02010509060101010101" pitchFamily="49" charset="-122"/>
              </a:rPr>
              <a:t>(d)</a:t>
            </a:r>
            <a:r>
              <a:rPr lang="zh-CN" altLang="en-US" sz="1400" dirty="0">
                <a:latin typeface="隶书" panose="02010509060101010101" pitchFamily="49" charset="-122"/>
                <a:ea typeface="隶书" panose="02010509060101010101" pitchFamily="49" charset="-122"/>
              </a:rPr>
              <a:t>所示。</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1331640" y="1851670"/>
            <a:ext cx="6998272" cy="3054720"/>
          </a:xfrm>
          <a:prstGeom prst="rect">
            <a:avLst/>
          </a:prstGeom>
        </p:spPr>
      </p:pic>
    </p:spTree>
    <p:extLst>
      <p:ext uri="{BB962C8B-B14F-4D97-AF65-F5344CB8AC3E}">
        <p14:creationId xmlns:p14="http://schemas.microsoft.com/office/powerpoint/2010/main" val="21569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森林与二叉树的转换</a:t>
            </a:r>
          </a:p>
        </p:txBody>
      </p:sp>
      <p:sp>
        <p:nvSpPr>
          <p:cNvPr id="3" name="内容占位符 2"/>
          <p:cNvSpPr>
            <a:spLocks noGrp="1"/>
          </p:cNvSpPr>
          <p:nvPr>
            <p:ph sz="quarter" idx="11"/>
          </p:nvPr>
        </p:nvSpPr>
        <p:spPr>
          <a:xfrm>
            <a:off x="-19163" y="843558"/>
            <a:ext cx="3583051" cy="1800200"/>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从树和二叉树的转换方法知，任何一棵树转换成的二叉树，二叉树的右子树必为空。由此，我们可以把森林中的第二棵树的根结点看成是第一棵树的根结点的兄弟，第三棵树的根结点看成是第二棵树的根结点的兄弟，依次类推，同样可导出森林和二叉树的对应关系。</a:t>
            </a:r>
            <a:endParaRPr lang="zh-CN" altLang="en-US" sz="1800"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stretch>
            <a:fillRect/>
          </a:stretch>
        </p:blipFill>
        <p:spPr>
          <a:xfrm>
            <a:off x="3547846" y="1070740"/>
            <a:ext cx="2590072" cy="1522286"/>
          </a:xfrm>
          <a:prstGeom prst="rect">
            <a:avLst/>
          </a:prstGeom>
        </p:spPr>
      </p:pic>
      <p:pic>
        <p:nvPicPr>
          <p:cNvPr id="5" name="图片 4"/>
          <p:cNvPicPr>
            <a:picLocks noChangeAspect="1"/>
          </p:cNvPicPr>
          <p:nvPr/>
        </p:nvPicPr>
        <p:blipFill>
          <a:blip r:embed="rId3"/>
          <a:stretch>
            <a:fillRect/>
          </a:stretch>
        </p:blipFill>
        <p:spPr>
          <a:xfrm>
            <a:off x="6104878" y="867758"/>
            <a:ext cx="3047143" cy="1776000"/>
          </a:xfrm>
          <a:prstGeom prst="rect">
            <a:avLst/>
          </a:prstGeom>
        </p:spPr>
      </p:pic>
      <p:pic>
        <p:nvPicPr>
          <p:cNvPr id="6" name="图片 5"/>
          <p:cNvPicPr>
            <a:picLocks noChangeAspect="1"/>
          </p:cNvPicPr>
          <p:nvPr/>
        </p:nvPicPr>
        <p:blipFill>
          <a:blip r:embed="rId4"/>
          <a:stretch>
            <a:fillRect/>
          </a:stretch>
        </p:blipFill>
        <p:spPr>
          <a:xfrm>
            <a:off x="6269528" y="2643758"/>
            <a:ext cx="2701800" cy="2029715"/>
          </a:xfrm>
          <a:prstGeom prst="rect">
            <a:avLst/>
          </a:prstGeom>
        </p:spPr>
      </p:pic>
      <p:pic>
        <p:nvPicPr>
          <p:cNvPr id="7" name="图片 6"/>
          <p:cNvPicPr>
            <a:picLocks noChangeAspect="1"/>
          </p:cNvPicPr>
          <p:nvPr/>
        </p:nvPicPr>
        <p:blipFill>
          <a:blip r:embed="rId5"/>
          <a:stretch>
            <a:fillRect/>
          </a:stretch>
        </p:blipFill>
        <p:spPr>
          <a:xfrm>
            <a:off x="3618513" y="2653907"/>
            <a:ext cx="2651015" cy="2019566"/>
          </a:xfrm>
          <a:prstGeom prst="rect">
            <a:avLst/>
          </a:prstGeom>
        </p:spPr>
      </p:pic>
    </p:spTree>
    <p:extLst>
      <p:ext uri="{BB962C8B-B14F-4D97-AF65-F5344CB8AC3E}">
        <p14:creationId xmlns:p14="http://schemas.microsoft.com/office/powerpoint/2010/main" val="425514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059832" y="1794391"/>
            <a:ext cx="5688632" cy="800930"/>
          </a:xfrm>
        </p:spPr>
        <p:txBody>
          <a:bodyPr/>
          <a:lstStyle/>
          <a:p>
            <a:r>
              <a:rPr lang="zh-CN" altLang="en-US" dirty="0"/>
              <a:t>哈夫曼树及其应用</a:t>
            </a:r>
          </a:p>
        </p:txBody>
      </p:sp>
      <p:sp>
        <p:nvSpPr>
          <p:cNvPr id="5" name="文本占位符 4"/>
          <p:cNvSpPr>
            <a:spLocks noGrp="1"/>
          </p:cNvSpPr>
          <p:nvPr>
            <p:ph type="body" sz="quarter" idx="11"/>
          </p:nvPr>
        </p:nvSpPr>
        <p:spPr/>
        <p:txBody>
          <a:bodyPr/>
          <a:lstStyle/>
          <a:p>
            <a:r>
              <a:rPr lang="en-US" altLang="zh-CN" dirty="0"/>
              <a:t>07</a:t>
            </a:r>
            <a:endParaRPr lang="zh-CN" altLang="en-US" dirty="0"/>
          </a:p>
        </p:txBody>
      </p:sp>
      <p:sp>
        <p:nvSpPr>
          <p:cNvPr id="2" name="矩形 1"/>
          <p:cNvSpPr/>
          <p:nvPr/>
        </p:nvSpPr>
        <p:spPr>
          <a:xfrm>
            <a:off x="107504" y="4299942"/>
            <a:ext cx="3600400" cy="792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2559450"/>
      </p:ext>
    </p:extLst>
  </p:cSld>
  <p:clrMapOvr>
    <a:masterClrMapping/>
  </p:clrMapOvr>
  <p:transition>
    <p:cover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哈夫曼树的概念</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霍夫曼（</a:t>
                </a:r>
                <a:r>
                  <a:rPr lang="en-US" altLang="zh-CN" sz="1800" dirty="0">
                    <a:latin typeface="隶书" panose="02010509060101010101" pitchFamily="49" charset="-122"/>
                    <a:ea typeface="隶书" panose="02010509060101010101" pitchFamily="49" charset="-122"/>
                  </a:rPr>
                  <a:t>Huffman</a:t>
                </a:r>
                <a:r>
                  <a:rPr lang="zh-CN" altLang="zh-CN" sz="1800" dirty="0">
                    <a:latin typeface="隶书" panose="02010509060101010101" pitchFamily="49" charset="-122"/>
                    <a:ea typeface="隶书" panose="02010509060101010101" pitchFamily="49" charset="-122"/>
                  </a:rPr>
                  <a:t>）树，又称最优二叉树，是一类树的带权路径长度最小的二叉树，其在信息科学中有着广泛的应用</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路径</a:t>
                </a:r>
                <a:r>
                  <a:rPr lang="zh-CN" altLang="zh-CN" sz="1800" dirty="0">
                    <a:latin typeface="隶书" panose="02010509060101010101" pitchFamily="49" charset="-122"/>
                    <a:ea typeface="隶书" panose="02010509060101010101" pitchFamily="49" charset="-122"/>
                  </a:rPr>
                  <a:t>：从一个祖先结点到子孙结点之间的分支构成这两个结点间的路径；</a:t>
                </a:r>
              </a:p>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路径长度</a:t>
                </a:r>
                <a:r>
                  <a:rPr lang="zh-CN" altLang="zh-CN" sz="1800" dirty="0">
                    <a:latin typeface="隶书" panose="02010509060101010101" pitchFamily="49" charset="-122"/>
                    <a:ea typeface="隶书" panose="02010509060101010101" pitchFamily="49" charset="-122"/>
                  </a:rPr>
                  <a:t>：路径上的分支的数目；</a:t>
                </a:r>
              </a:p>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树的路径长度</a:t>
                </a:r>
                <a:r>
                  <a:rPr lang="zh-CN" altLang="zh-CN" sz="1800" dirty="0">
                    <a:latin typeface="隶书" panose="02010509060101010101" pitchFamily="49" charset="-122"/>
                    <a:ea typeface="隶书" panose="02010509060101010101" pitchFamily="49" charset="-122"/>
                  </a:rPr>
                  <a:t>：从根到每个结点的路径长度之和。在</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个结点的二叉树中，完全二叉树具有最小的路径长度。</a:t>
                </a:r>
              </a:p>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结点的权</a:t>
                </a:r>
                <a:r>
                  <a:rPr lang="zh-CN" altLang="zh-CN" sz="1800" dirty="0">
                    <a:latin typeface="隶书" panose="02010509060101010101" pitchFamily="49" charset="-122"/>
                    <a:ea typeface="隶书" panose="02010509060101010101" pitchFamily="49" charset="-122"/>
                  </a:rPr>
                  <a:t>：根据应用的需要可以给树的结点赋于权值；</a:t>
                </a:r>
              </a:p>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结点的带权路径长度</a:t>
                </a:r>
                <a:r>
                  <a:rPr lang="zh-CN" altLang="zh-CN" sz="1800" dirty="0">
                    <a:latin typeface="隶书" panose="02010509060101010101" pitchFamily="49" charset="-122"/>
                    <a:ea typeface="隶书" panose="02010509060101010101" pitchFamily="49" charset="-122"/>
                  </a:rPr>
                  <a:t>：从根到该结点的路径长度与该结点权的乘积；</a:t>
                </a:r>
              </a:p>
              <a:p>
                <a:pPr marL="0" indent="0" algn="just">
                  <a:lnSpc>
                    <a:spcPts val="24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565"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247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哈夫曼树的概念</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6</a:t>
                </a:r>
                <a:r>
                  <a:rPr lang="zh-CN" altLang="zh-CN" sz="1800" dirty="0">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树的带权路径长度</a:t>
                </a:r>
                <a:r>
                  <a:rPr lang="zh-CN" altLang="zh-CN" sz="1800" dirty="0">
                    <a:latin typeface="隶书" panose="02010509060101010101" pitchFamily="49" charset="-122"/>
                    <a:ea typeface="隶书" panose="02010509060101010101" pitchFamily="49" charset="-122"/>
                  </a:rPr>
                  <a:t>：树中所有叶子结点的带权路径长度之和，通常记为：</a:t>
                </a:r>
                <a:endParaRPr lang="en-US" altLang="zh-CN" sz="1800" dirty="0">
                  <a:latin typeface="隶书" panose="02010509060101010101" pitchFamily="49" charset="-122"/>
                  <a:ea typeface="隶书" panose="02010509060101010101" pitchFamily="49" charset="-122"/>
                </a:endParaRPr>
              </a:p>
              <a:p>
                <a:pPr>
                  <a:lnSpc>
                    <a:spcPts val="2800"/>
                  </a:lnSpc>
                  <a:spcBef>
                    <a:spcPts val="0"/>
                  </a:spcBef>
                </a:pPr>
                <a:endParaRPr lang="en-US" altLang="zh-CN" sz="1800" dirty="0">
                  <a:latin typeface="隶书" panose="02010509060101010101" pitchFamily="49" charset="-122"/>
                  <a:ea typeface="隶书" panose="02010509060101010101" pitchFamily="49" charset="-122"/>
                </a:endParaRPr>
              </a:p>
              <a:p>
                <a:pPr marL="0" indent="0">
                  <a:lnSpc>
                    <a:spcPts val="2800"/>
                  </a:lnSpc>
                  <a:spcBef>
                    <a:spcPts val="0"/>
                  </a:spcBef>
                  <a:buNone/>
                </a:pPr>
                <a14:m>
                  <m:oMathPara xmlns:m="http://schemas.openxmlformats.org/officeDocument/2006/math">
                    <m:oMathParaPr>
                      <m:jc m:val="center"/>
                    </m:oMathParaPr>
                    <m:oMath xmlns:m="http://schemas.openxmlformats.org/officeDocument/2006/math">
                      <m:r>
                        <a:rPr lang="en-US" altLang="zh-CN" sz="1800" b="0" i="0" smtClean="0">
                          <a:latin typeface="Cambria Math" panose="02040503050406030204" pitchFamily="18" charset="0"/>
                        </a:rPr>
                        <m:t>  </m:t>
                      </m:r>
                      <m:r>
                        <m:rPr>
                          <m:sty m:val="p"/>
                        </m:rPr>
                        <a:rPr lang="en-US" altLang="zh-CN" sz="1800">
                          <a:latin typeface="Cambria Math" panose="02040503050406030204" pitchFamily="18" charset="0"/>
                        </a:rPr>
                        <m:t>WPL</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𝑖</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m:t>
                              </m:r>
                            </m:e>
                            <m:sub>
                              <m:r>
                                <a:rPr lang="en-US" altLang="zh-CN" sz="1800" i="1">
                                  <a:latin typeface="Cambria Math" panose="02040503050406030204" pitchFamily="18" charset="0"/>
                                </a:rPr>
                                <m:t>𝑖</m:t>
                              </m:r>
                            </m:sub>
                          </m:sSub>
                        </m:e>
                      </m:nary>
                    </m:oMath>
                  </m:oMathPara>
                </a14:m>
                <a:endParaRPr lang="zh-CN" altLang="zh-CN" sz="1800" dirty="0">
                  <a:latin typeface="隶书" panose="02010509060101010101" pitchFamily="49" charset="-122"/>
                  <a:ea typeface="隶书" panose="02010509060101010101" pitchFamily="49" charset="-122"/>
                </a:endParaRPr>
              </a:p>
              <a:p>
                <a:pPr>
                  <a:lnSpc>
                    <a:spcPts val="2800"/>
                  </a:lnSpc>
                  <a:spcBef>
                    <a:spcPts val="0"/>
                  </a:spcBef>
                </a:pPr>
                <a:r>
                  <a:rPr lang="zh-CN" altLang="zh-CN" sz="1800" dirty="0">
                    <a:latin typeface="隶书" panose="02010509060101010101" pitchFamily="49" charset="-122"/>
                    <a:ea typeface="隶书" panose="02010509060101010101" pitchFamily="49" charset="-122"/>
                  </a:rPr>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是结点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的权值，</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是结点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的带权路径长度，</a:t>
                </a:r>
                <a:r>
                  <a:rPr lang="en-US" altLang="zh-CN" sz="1800" dirty="0">
                    <a:latin typeface="隶书" panose="02010509060101010101" pitchFamily="49" charset="-122"/>
                    <a:ea typeface="隶书" panose="02010509060101010101" pitchFamily="49" charset="-122"/>
                  </a:rPr>
                  <a:t>n</a:t>
                </a:r>
                <a:r>
                  <a:rPr lang="zh-CN" altLang="zh-CN" sz="1800" dirty="0">
                    <a:latin typeface="隶书" panose="02010509060101010101" pitchFamily="49" charset="-122"/>
                    <a:ea typeface="隶书" panose="02010509060101010101" pitchFamily="49" charset="-122"/>
                  </a:rPr>
                  <a:t>为叶子结点数。</a:t>
                </a:r>
                <a:endParaRPr lang="en-US" altLang="zh-CN" sz="1800" dirty="0">
                  <a:latin typeface="隶书" panose="02010509060101010101" pitchFamily="49" charset="-122"/>
                  <a:ea typeface="隶书" panose="02010509060101010101" pitchFamily="49" charset="-122"/>
                </a:endParaRP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假设有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个权值的集合</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，构造有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个叶子结点的二叉树，每个叶子结点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有一个 </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𝜔</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作为它的权值，则带权路径长度最小的二叉树称为</a:t>
                </a:r>
                <a:r>
                  <a:rPr lang="zh-CN" altLang="zh-CN" sz="1800" dirty="0">
                    <a:solidFill>
                      <a:srgbClr val="002060"/>
                    </a:solidFill>
                    <a:latin typeface="隶书" panose="02010509060101010101" pitchFamily="49" charset="-122"/>
                    <a:ea typeface="隶书" panose="02010509060101010101" pitchFamily="49" charset="-122"/>
                  </a:rPr>
                  <a:t>霍夫曼树</a:t>
                </a:r>
                <a:r>
                  <a:rPr lang="zh-CN" altLang="zh-CN" sz="1800" dirty="0">
                    <a:latin typeface="隶书" panose="02010509060101010101" pitchFamily="49" charset="-122"/>
                    <a:ea typeface="隶书" panose="02010509060101010101" pitchFamily="49" charset="-122"/>
                  </a:rPr>
                  <a:t>，也称为</a:t>
                </a:r>
                <a:r>
                  <a:rPr lang="zh-CN" altLang="zh-CN" sz="1800" dirty="0">
                    <a:solidFill>
                      <a:srgbClr val="002060"/>
                    </a:solidFill>
                    <a:latin typeface="隶书" panose="02010509060101010101" pitchFamily="49" charset="-122"/>
                    <a:ea typeface="隶书" panose="02010509060101010101" pitchFamily="49" charset="-122"/>
                  </a:rPr>
                  <a:t>最优二叉树</a:t>
                </a:r>
                <a:r>
                  <a:rPr lang="zh-CN" altLang="zh-CN" sz="1800" dirty="0">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3739"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5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树的基本术语</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15008" y="1419622"/>
                <a:ext cx="8928992" cy="3507876"/>
              </a:xfrm>
            </p:spPr>
            <p:txBody>
              <a:bodyPr/>
              <a:lstStyle/>
              <a:p>
                <a:pPr>
                  <a:lnSpc>
                    <a:spcPts val="26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结点</a:t>
                </a:r>
                <a:r>
                  <a:rPr lang="zh-CN" altLang="zh-CN" sz="1800" dirty="0">
                    <a:latin typeface="隶书" panose="02010509060101010101" pitchFamily="49" charset="-122"/>
                    <a:ea typeface="隶书" panose="02010509060101010101" pitchFamily="49" charset="-122"/>
                  </a:rPr>
                  <a:t>：树中的每个元素对应一个结点。每个结点包含一个数据元素及若干指向子树的分支。例如，图中的树有</a:t>
                </a:r>
                <a:r>
                  <a:rPr lang="es-ES" altLang="zh-CN" sz="1800" dirty="0">
                    <a:latin typeface="隶书" panose="02010509060101010101" pitchFamily="49" charset="-122"/>
                    <a:ea typeface="隶书" panose="02010509060101010101" pitchFamily="49" charset="-122"/>
                  </a:rPr>
                  <a:t>11</a:t>
                </a:r>
                <a:r>
                  <a:rPr lang="zh-CN" altLang="zh-CN" sz="1800" dirty="0">
                    <a:latin typeface="隶书" panose="02010509060101010101" pitchFamily="49" charset="-122"/>
                    <a:ea typeface="隶书" panose="02010509060101010101" pitchFamily="49" charset="-122"/>
                  </a:rPr>
                  <a:t>个结点，结点</a:t>
                </a:r>
                <a14:m>
                  <m:oMath xmlns:m="http://schemas.openxmlformats.org/officeDocument/2006/math">
                    <m:r>
                      <a:rPr lang="en-US" altLang="zh-CN" sz="1800" i="1">
                        <a:latin typeface="Cambria Math" panose="02040503050406030204" pitchFamily="18" charset="0"/>
                      </a:rPr>
                      <m:t>𝐷</m:t>
                    </m:r>
                  </m:oMath>
                </a14:m>
                <a:r>
                  <a:rPr lang="zh-CN" altLang="zh-CN" sz="1800" dirty="0">
                    <a:latin typeface="隶书" panose="02010509060101010101" pitchFamily="49" charset="-122"/>
                    <a:ea typeface="隶书" panose="02010509060101010101" pitchFamily="49" charset="-122"/>
                  </a:rPr>
                  <a:t>包含</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个分支。</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结点的度：</a:t>
                </a:r>
                <a:r>
                  <a:rPr lang="zh-CN" altLang="zh-CN" sz="1800" dirty="0">
                    <a:latin typeface="隶书" panose="02010509060101010101" pitchFamily="49" charset="-122"/>
                    <a:ea typeface="隶书" panose="02010509060101010101" pitchFamily="49" charset="-122"/>
                  </a:rPr>
                  <a:t>结点所拥有的子树的个数称为结点的度。例如，</a:t>
                </a:r>
                <a:r>
                  <a:rPr lang="zh-CN" altLang="en-US" sz="1800" dirty="0">
                    <a:latin typeface="隶书" panose="02010509060101010101" pitchFamily="49" charset="-122"/>
                    <a:ea typeface="隶书" panose="02010509060101010101" pitchFamily="49" charset="-122"/>
                  </a:rPr>
                  <a:t>上</a:t>
                </a:r>
                <a:r>
                  <a:rPr lang="zh-CN" altLang="zh-CN" sz="1800" dirty="0">
                    <a:latin typeface="隶书" panose="02010509060101010101" pitchFamily="49" charset="-122"/>
                    <a:ea typeface="隶书" panose="02010509060101010101" pitchFamily="49" charset="-122"/>
                  </a:rPr>
                  <a:t>图所示的树中，结点</a:t>
                </a:r>
                <a14:m>
                  <m:oMath xmlns:m="http://schemas.openxmlformats.org/officeDocument/2006/math">
                    <m:r>
                      <a:rPr lang="en-US" altLang="zh-CN" sz="1800">
                        <a:latin typeface="Cambria Math" panose="02040503050406030204" pitchFamily="18" charset="0"/>
                        <a:ea typeface="隶书" panose="02010509060101010101" pitchFamily="49" charset="-122"/>
                      </a:rPr>
                      <m:t>𝐴</m:t>
                    </m:r>
                    <m:r>
                      <a:rPr lang="zh-CN" altLang="zh-CN" sz="1800">
                        <a:latin typeface="Cambria Math" panose="02040503050406030204" pitchFamily="18" charset="0"/>
                        <a:ea typeface="隶书" panose="02010509060101010101" pitchFamily="49" charset="-122"/>
                      </a:rPr>
                      <m:t>和</m:t>
                    </m:r>
                    <m:r>
                      <a:rPr lang="en-US" altLang="zh-CN" sz="1800">
                        <a:latin typeface="Cambria Math" panose="02040503050406030204" pitchFamily="18" charset="0"/>
                        <a:ea typeface="隶书" panose="02010509060101010101" pitchFamily="49" charset="-122"/>
                      </a:rPr>
                      <m:t>𝐷</m:t>
                    </m:r>
                  </m:oMath>
                </a14:m>
                <a:r>
                  <a:rPr lang="zh-CN" altLang="zh-CN" sz="1800" dirty="0">
                    <a:latin typeface="隶书" panose="02010509060101010101" pitchFamily="49" charset="-122"/>
                    <a:ea typeface="隶书" panose="02010509060101010101" pitchFamily="49" charset="-122"/>
                  </a:rPr>
                  <a:t>的度均为</a:t>
                </a:r>
                <a:r>
                  <a:rPr lang="es-E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n-US" altLang="zh-CN" sz="1800">
                        <a:latin typeface="Cambria Math" panose="02040503050406030204" pitchFamily="18" charset="0"/>
                        <a:ea typeface="隶书" panose="02010509060101010101" pitchFamily="49" charset="-122"/>
                      </a:rPr>
                      <m:t>𝐵</m:t>
                    </m:r>
                  </m:oMath>
                </a14:m>
                <a:r>
                  <a:rPr lang="zh-CN" altLang="zh-CN" sz="1800" dirty="0">
                    <a:latin typeface="隶书" panose="02010509060101010101" pitchFamily="49" charset="-122"/>
                    <a:ea typeface="隶书" panose="02010509060101010101" pitchFamily="49" charset="-122"/>
                  </a:rPr>
                  <a:t>的度为</a:t>
                </a:r>
                <a:r>
                  <a:rPr lang="es-E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n-US" altLang="zh-CN" sz="1800">
                        <a:latin typeface="Cambria Math" panose="02040503050406030204" pitchFamily="18" charset="0"/>
                        <a:ea typeface="隶书" panose="02010509060101010101" pitchFamily="49" charset="-122"/>
                      </a:rPr>
                      <m:t>𝐶</m:t>
                    </m:r>
                  </m:oMath>
                </a14:m>
                <a:r>
                  <a:rPr lang="zh-CN" altLang="zh-CN" sz="1800" dirty="0">
                    <a:latin typeface="隶书" panose="02010509060101010101" pitchFamily="49" charset="-122"/>
                    <a:ea typeface="隶书" panose="02010509060101010101" pitchFamily="49" charset="-122"/>
                  </a:rPr>
                  <a:t>的度为</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n-US" altLang="zh-CN" sz="1800">
                        <a:latin typeface="Cambria Math" panose="02040503050406030204" pitchFamily="18" charset="0"/>
                        <a:ea typeface="隶书" panose="02010509060101010101" pitchFamily="49" charset="-122"/>
                      </a:rPr>
                      <m:t>𝐹</m:t>
                    </m:r>
                  </m:oMath>
                </a14:m>
                <a:r>
                  <a:rPr lang="zh-CN" altLang="zh-CN" sz="1800" dirty="0">
                    <a:latin typeface="隶书" panose="02010509060101010101" pitchFamily="49" charset="-122"/>
                    <a:ea typeface="隶书" panose="02010509060101010101" pitchFamily="49" charset="-122"/>
                  </a:rPr>
                  <a:t>的度为</a:t>
                </a:r>
                <a:r>
                  <a:rPr lang="es-E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叶子结点</a:t>
                </a:r>
                <a:r>
                  <a:rPr lang="zh-CN" altLang="zh-CN" sz="1800" dirty="0">
                    <a:latin typeface="隶书" panose="02010509060101010101" pitchFamily="49" charset="-122"/>
                    <a:ea typeface="隶书" panose="02010509060101010101" pitchFamily="49" charset="-122"/>
                  </a:rPr>
                  <a:t>：度为</a:t>
                </a:r>
                <a:r>
                  <a:rPr lang="es-E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的结点称为叶子结点（或称树叶），又称为终端结点。例如</a:t>
                </a:r>
                <a:r>
                  <a:rPr lang="zh-CN" altLang="en-US" sz="1800" dirty="0">
                    <a:latin typeface="隶书" panose="02010509060101010101" pitchFamily="49" charset="-122"/>
                    <a:ea typeface="隶书" panose="02010509060101010101" pitchFamily="49" charset="-122"/>
                  </a:rPr>
                  <a:t>，上</a:t>
                </a:r>
                <a:r>
                  <a:rPr lang="zh-CN" altLang="zh-CN" sz="1800" dirty="0">
                    <a:latin typeface="隶书" panose="02010509060101010101" pitchFamily="49" charset="-122"/>
                    <a:ea typeface="隶书" panose="02010509060101010101" pitchFamily="49" charset="-122"/>
                  </a:rPr>
                  <a:t>图所示的树中，</a:t>
                </a:r>
                <a14:m>
                  <m:oMath xmlns:m="http://schemas.openxmlformats.org/officeDocument/2006/math">
                    <m:r>
                      <a:rPr lang="es-ES" altLang="zh-CN" sz="1800">
                        <a:latin typeface="Cambria Math" panose="02040503050406030204" pitchFamily="18" charset="0"/>
                        <a:ea typeface="隶书" panose="02010509060101010101" pitchFamily="49" charset="-122"/>
                      </a:rPr>
                      <m:t>𝐸</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𝐹</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𝐺</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𝐻</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𝐼</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𝐾</m:t>
                    </m:r>
                  </m:oMath>
                </a14:m>
                <a:r>
                  <a:rPr lang="zh-CN" altLang="zh-CN" sz="1800" dirty="0">
                    <a:latin typeface="隶书" panose="02010509060101010101" pitchFamily="49" charset="-122"/>
                    <a:ea typeface="隶书" panose="02010509060101010101" pitchFamily="49" charset="-122"/>
                  </a:rPr>
                  <a:t>都是叶子结点。</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分支结点</a:t>
                </a:r>
                <a:r>
                  <a:rPr lang="zh-CN" altLang="zh-CN" sz="1800" dirty="0">
                    <a:latin typeface="隶书" panose="02010509060101010101" pitchFamily="49" charset="-122"/>
                    <a:ea typeface="隶书" panose="02010509060101010101" pitchFamily="49" charset="-122"/>
                  </a:rPr>
                  <a:t>：度不为</a:t>
                </a:r>
                <a:r>
                  <a:rPr lang="es-E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的结点称为分支结点，又称为非终端结点。例如</a:t>
                </a:r>
                <a:r>
                  <a:rPr lang="zh-CN" altLang="en-US" sz="1800" dirty="0">
                    <a:latin typeface="隶书" panose="02010509060101010101" pitchFamily="49" charset="-122"/>
                    <a:ea typeface="隶书" panose="02010509060101010101" pitchFamily="49" charset="-122"/>
                  </a:rPr>
                  <a:t>，上</a:t>
                </a:r>
                <a:r>
                  <a:rPr lang="zh-CN" altLang="zh-CN" sz="1800" dirty="0">
                    <a:latin typeface="隶书" panose="02010509060101010101" pitchFamily="49" charset="-122"/>
                    <a:ea typeface="隶书" panose="02010509060101010101" pitchFamily="49" charset="-122"/>
                  </a:rPr>
                  <a:t>图所示的树中，</a:t>
                </a:r>
                <a14:m>
                  <m:oMath xmlns:m="http://schemas.openxmlformats.org/officeDocument/2006/math">
                    <m:r>
                      <a:rPr lang="es-ES" altLang="zh-CN" sz="1800">
                        <a:latin typeface="Cambria Math" panose="02040503050406030204" pitchFamily="18" charset="0"/>
                        <a:ea typeface="隶书" panose="02010509060101010101" pitchFamily="49" charset="-122"/>
                      </a:rPr>
                      <m:t>𝐴</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𝐵</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𝐶</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𝐷</m:t>
                    </m:r>
                    <m:r>
                      <a:rPr lang="es-ES" altLang="zh-CN" sz="1800">
                        <a:latin typeface="Cambria Math" panose="02040503050406030204" pitchFamily="18" charset="0"/>
                        <a:ea typeface="隶书" panose="02010509060101010101" pitchFamily="49" charset="-122"/>
                      </a:rPr>
                      <m:t>,</m:t>
                    </m:r>
                    <m:r>
                      <a:rPr lang="es-ES" altLang="zh-CN" sz="1800">
                        <a:latin typeface="Cambria Math" panose="02040503050406030204" pitchFamily="18" charset="0"/>
                        <a:ea typeface="隶书" panose="02010509060101010101" pitchFamily="49" charset="-122"/>
                      </a:rPr>
                      <m:t>𝐽</m:t>
                    </m:r>
                  </m:oMath>
                </a14:m>
                <a:r>
                  <a:rPr lang="zh-CN" altLang="zh-CN" sz="1800" dirty="0">
                    <a:latin typeface="隶书" panose="02010509060101010101" pitchFamily="49" charset="-122"/>
                    <a:ea typeface="隶书" panose="02010509060101010101" pitchFamily="49" charset="-122"/>
                  </a:rPr>
                  <a:t>都是分支结点。</a:t>
                </a:r>
              </a:p>
              <a:p>
                <a:endParaRPr lang="zh-CN" altLang="zh-CN" sz="1800" dirty="0">
                  <a:latin typeface="隶书" panose="02010509060101010101" pitchFamily="49" charset="-122"/>
                  <a:ea typeface="隶书" panose="02010509060101010101" pitchFamily="49" charset="-122"/>
                </a:endParaRPr>
              </a:p>
              <a:p>
                <a:endParaRPr lang="zh-CN" altLang="zh-CN" sz="1800" dirty="0">
                  <a:latin typeface="隶书" panose="02010509060101010101" pitchFamily="49" charset="-122"/>
                  <a:ea typeface="隶书" panose="02010509060101010101" pitchFamily="49" charset="-122"/>
                </a:endParaRPr>
              </a:p>
              <a:p>
                <a:endParaRPr lang="zh-CN" altLang="zh-CN" sz="1800" dirty="0">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15008" y="1419622"/>
                <a:ext cx="8928992" cy="3507876"/>
              </a:xfrm>
              <a:blipFill rotWithShape="0">
                <a:blip r:embed="rId2"/>
                <a:stretch>
                  <a:fillRect l="-683" t="-870" r="-2867"/>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6480186" y="202540"/>
            <a:ext cx="1736872" cy="1400503"/>
          </a:xfrm>
          <a:prstGeom prst="rect">
            <a:avLst/>
          </a:prstGeom>
        </p:spPr>
      </p:pic>
    </p:spTree>
    <p:extLst>
      <p:ext uri="{BB962C8B-B14F-4D97-AF65-F5344CB8AC3E}">
        <p14:creationId xmlns:p14="http://schemas.microsoft.com/office/powerpoint/2010/main" val="26410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引例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9036496" cy="3507876"/>
              </a:xfrm>
            </p:spPr>
            <p:txBody>
              <a:bodyPr/>
              <a:lstStyle/>
              <a:p>
                <a:r>
                  <a:rPr lang="zh-CN" altLang="zh-CN" sz="1800" dirty="0">
                    <a:solidFill>
                      <a:srgbClr val="C00000"/>
                    </a:solidFill>
                    <a:latin typeface="隶书" panose="02010509060101010101" pitchFamily="49" charset="-122"/>
                    <a:ea typeface="隶书" panose="02010509060101010101" pitchFamily="49" charset="-122"/>
                  </a:rPr>
                  <a:t>例如，</a:t>
                </a:r>
                <a:r>
                  <a:rPr lang="en-US" altLang="zh-CN" sz="1800" dirty="0">
                    <a:solidFill>
                      <a:srgbClr val="C00000"/>
                    </a:solidFill>
                    <a:latin typeface="隶书" panose="02010509060101010101" pitchFamily="49" charset="-122"/>
                    <a:ea typeface="隶书" panose="02010509060101010101" pitchFamily="49" charset="-122"/>
                  </a:rPr>
                  <a:t>5</a:t>
                </a:r>
                <a:r>
                  <a:rPr lang="zh-CN" altLang="zh-CN" sz="1800" dirty="0">
                    <a:solidFill>
                      <a:srgbClr val="C00000"/>
                    </a:solidFill>
                    <a:latin typeface="隶书" panose="02010509060101010101" pitchFamily="49" charset="-122"/>
                    <a:ea typeface="隶书" panose="02010509060101010101" pitchFamily="49" charset="-122"/>
                  </a:rPr>
                  <a:t>个仅值的集合</a:t>
                </a:r>
                <a14:m>
                  <m:oMath xmlns:m="http://schemas.openxmlformats.org/officeDocument/2006/math">
                    <m:r>
                      <a:rPr lang="en-US" altLang="zh-CN" sz="1800">
                        <a:solidFill>
                          <a:srgbClr val="C00000"/>
                        </a:solidFill>
                        <a:latin typeface="Cambria Math" panose="02040503050406030204" pitchFamily="18" charset="0"/>
                      </a:rPr>
                      <m:t>{2,3,4,1,6}</m:t>
                    </m:r>
                  </m:oMath>
                </a14:m>
                <a:r>
                  <a:rPr lang="zh-CN" altLang="zh-CN" sz="1800" dirty="0">
                    <a:solidFill>
                      <a:srgbClr val="C00000"/>
                    </a:solidFill>
                    <a:latin typeface="隶书" panose="02010509060101010101" pitchFamily="49" charset="-122"/>
                    <a:ea typeface="隶书" panose="02010509060101010101" pitchFamily="49" charset="-122"/>
                  </a:rPr>
                  <a:t>，分别对应于</a:t>
                </a:r>
                <a:r>
                  <a:rPr lang="en-US" altLang="zh-CN" sz="1800" dirty="0">
                    <a:solidFill>
                      <a:srgbClr val="C00000"/>
                    </a:solidFill>
                    <a:latin typeface="隶书" panose="02010509060101010101" pitchFamily="49" charset="-122"/>
                    <a:ea typeface="隶书" panose="02010509060101010101" pitchFamily="49" charset="-122"/>
                  </a:rPr>
                  <a:t>5</a:t>
                </a:r>
                <a:r>
                  <a:rPr lang="zh-CN" altLang="zh-CN" sz="1800" dirty="0">
                    <a:solidFill>
                      <a:srgbClr val="C00000"/>
                    </a:solidFill>
                    <a:latin typeface="隶书" panose="02010509060101010101" pitchFamily="49" charset="-122"/>
                    <a:ea typeface="隶书" panose="02010509060101010101" pitchFamily="49" charset="-122"/>
                  </a:rPr>
                  <a:t>个叶子结点</a:t>
                </a:r>
                <a14:m>
                  <m:oMath xmlns:m="http://schemas.openxmlformats.org/officeDocument/2006/math">
                    <m:r>
                      <a:rPr lang="en-US" altLang="zh-CN" sz="1800" i="1">
                        <a:solidFill>
                          <a:srgbClr val="C00000"/>
                        </a:solidFill>
                        <a:latin typeface="Cambria Math" panose="02040503050406030204" pitchFamily="18" charset="0"/>
                      </a:rPr>
                      <m:t>𝑎</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𝑏</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𝑐</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𝑑</m:t>
                    </m:r>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𝑒</m:t>
                    </m:r>
                  </m:oMath>
                </a14:m>
                <a:r>
                  <a:rPr lang="zh-CN" altLang="zh-CN" sz="1800" dirty="0">
                    <a:solidFill>
                      <a:srgbClr val="C00000"/>
                    </a:solidFill>
                    <a:latin typeface="隶书" panose="02010509060101010101" pitchFamily="49" charset="-122"/>
                    <a:ea typeface="隶书" panose="02010509060101010101" pitchFamily="49" charset="-122"/>
                  </a:rPr>
                  <a:t>的权值，由它们可以构造出多个不同形态的二叉树。</a:t>
                </a:r>
                <a:r>
                  <a:rPr lang="zh-CN" altLang="en-US" sz="1800" dirty="0">
                    <a:solidFill>
                      <a:srgbClr val="C00000"/>
                    </a:solidFill>
                    <a:latin typeface="隶书" panose="02010509060101010101" pitchFamily="49" charset="-122"/>
                    <a:ea typeface="隶书" panose="02010509060101010101" pitchFamily="49" charset="-122"/>
                  </a:rPr>
                  <a:t>下</a:t>
                </a:r>
                <a:r>
                  <a:rPr lang="zh-CN" altLang="zh-CN" sz="1800" dirty="0">
                    <a:solidFill>
                      <a:srgbClr val="C00000"/>
                    </a:solidFill>
                    <a:latin typeface="隶书" panose="02010509060101010101" pitchFamily="49" charset="-122"/>
                    <a:ea typeface="隶书" panose="02010509060101010101" pitchFamily="49" charset="-122"/>
                  </a:rPr>
                  <a:t>图给出了其中</a:t>
                </a:r>
                <a:r>
                  <a:rPr lang="en-US" altLang="zh-CN" sz="1800" dirty="0">
                    <a:solidFill>
                      <a:srgbClr val="C00000"/>
                    </a:solidFill>
                    <a:latin typeface="隶书" panose="02010509060101010101" pitchFamily="49" charset="-122"/>
                    <a:ea typeface="隶书" panose="02010509060101010101" pitchFamily="49" charset="-122"/>
                  </a:rPr>
                  <a:t>3</a:t>
                </a:r>
                <a:r>
                  <a:rPr lang="zh-CN" altLang="zh-CN" sz="1800" dirty="0">
                    <a:solidFill>
                      <a:srgbClr val="C00000"/>
                    </a:solidFill>
                    <a:latin typeface="隶书" panose="02010509060101010101" pitchFamily="49" charset="-122"/>
                    <a:ea typeface="隶书" panose="02010509060101010101" pitchFamily="49" charset="-122"/>
                  </a:rPr>
                  <a:t>个不同形态的二叉树。</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9036496" cy="3507876"/>
              </a:xfrm>
              <a:blipFill rotWithShape="0">
                <a:blip r:embed="rId2"/>
                <a:stretch>
                  <a:fillRect l="-74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03648" y="1779662"/>
            <a:ext cx="5345900" cy="162149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51520" y="3401155"/>
                <a:ext cx="8712968" cy="1477328"/>
              </a:xfrm>
              <a:prstGeom prst="rect">
                <a:avLst/>
              </a:prstGeom>
              <a:noFill/>
            </p:spPr>
            <p:txBody>
              <a:bodyPr wrap="square" rtlCol="0">
                <a:spAutoFit/>
              </a:bodyPr>
              <a:lstStyle/>
              <a:p>
                <a:r>
                  <a:rPr lang="zh-CN" altLang="zh-CN" dirty="0">
                    <a:solidFill>
                      <a:srgbClr val="002060"/>
                    </a:solidFill>
                    <a:latin typeface="隶书" panose="02010509060101010101" pitchFamily="49" charset="-122"/>
                    <a:ea typeface="隶书" panose="02010509060101010101" pitchFamily="49" charset="-122"/>
                  </a:rPr>
                  <a:t>它们的带权路径长度分别为：</a:t>
                </a:r>
                <a:endParaRPr lang="en-US" altLang="zh-CN" dirty="0">
                  <a:solidFill>
                    <a:srgbClr val="002060"/>
                  </a:solidFill>
                  <a:latin typeface="隶书" panose="02010509060101010101" pitchFamily="49" charset="-122"/>
                  <a:ea typeface="隶书" panose="02010509060101010101" pitchFamily="49" charset="-122"/>
                </a:endParaRPr>
              </a:p>
              <a:p>
                <a14:m>
                  <m:oMath xmlns:m="http://schemas.openxmlformats.org/officeDocument/2006/math">
                    <m:d>
                      <m:dPr>
                        <m:begChr m:val="（"/>
                        <m:endChr m:val="）"/>
                        <m:ctrlPr>
                          <a:rPr lang="zh-CN" altLang="zh-CN" i="1">
                            <a:solidFill>
                              <a:srgbClr val="002060"/>
                            </a:solidFill>
                            <a:latin typeface="Cambria Math" panose="02040503050406030204" pitchFamily="18" charset="0"/>
                          </a:rPr>
                        </m:ctrlPr>
                      </m:dPr>
                      <m:e>
                        <m:r>
                          <m:rPr>
                            <m:sty m:val="p"/>
                          </m:rPr>
                          <a:rPr lang="en-US" altLang="zh-CN">
                            <a:solidFill>
                              <a:srgbClr val="002060"/>
                            </a:solidFill>
                            <a:latin typeface="Cambria Math" panose="02040503050406030204" pitchFamily="18" charset="0"/>
                          </a:rPr>
                          <m:t>a</m:t>
                        </m:r>
                      </m:e>
                    </m:d>
                    <m:r>
                      <m:rPr>
                        <m:sty m:val="p"/>
                      </m:rPr>
                      <a:rPr lang="en-US" altLang="zh-CN">
                        <a:solidFill>
                          <a:srgbClr val="002060"/>
                        </a:solidFill>
                        <a:latin typeface="Cambria Math" panose="02040503050406030204" pitchFamily="18" charset="0"/>
                      </a:rPr>
                      <m:t>WPL</m:t>
                    </m:r>
                    <m:r>
                      <a:rPr lang="en-US" altLang="zh-CN">
                        <a:solidFill>
                          <a:srgbClr val="002060"/>
                        </a:solidFill>
                        <a:latin typeface="Cambria Math" panose="02040503050406030204" pitchFamily="18" charset="0"/>
                      </a:rPr>
                      <m:t>=1×3+2×3+4×3+6×3+3×1=42</m:t>
                    </m:r>
                  </m:oMath>
                </a14:m>
                <a:r>
                  <a:rPr lang="en-US" altLang="zh-CN" dirty="0">
                    <a:solidFill>
                      <a:srgbClr val="002060"/>
                    </a:solidFill>
                    <a:latin typeface="隶书" panose="02010509060101010101" pitchFamily="49" charset="-122"/>
                    <a:ea typeface="隶书" panose="02010509060101010101" pitchFamily="49" charset="-122"/>
                  </a:rPr>
                  <a:t> </a:t>
                </a:r>
                <a:endParaRPr lang="zh-CN" altLang="zh-CN" dirty="0">
                  <a:solidFill>
                    <a:srgbClr val="002060"/>
                  </a:solidFill>
                  <a:latin typeface="隶书" panose="02010509060101010101" pitchFamily="49" charset="-122"/>
                  <a:ea typeface="隶书" panose="02010509060101010101" pitchFamily="49" charset="-122"/>
                </a:endParaRPr>
              </a:p>
              <a:p>
                <a14:m>
                  <m:oMath xmlns:m="http://schemas.openxmlformats.org/officeDocument/2006/math">
                    <m:d>
                      <m:dPr>
                        <m:begChr m:val="（"/>
                        <m:endChr m:val="）"/>
                        <m:ctrlPr>
                          <a:rPr lang="zh-CN" altLang="zh-CN" i="1">
                            <a:solidFill>
                              <a:srgbClr val="002060"/>
                            </a:solidFill>
                            <a:latin typeface="Cambria Math" panose="02040503050406030204" pitchFamily="18" charset="0"/>
                          </a:rPr>
                        </m:ctrlPr>
                      </m:dPr>
                      <m:e>
                        <m:r>
                          <m:rPr>
                            <m:sty m:val="p"/>
                          </m:rPr>
                          <a:rPr lang="en-US" altLang="zh-CN">
                            <a:solidFill>
                              <a:srgbClr val="002060"/>
                            </a:solidFill>
                            <a:latin typeface="Cambria Math" panose="02040503050406030204" pitchFamily="18" charset="0"/>
                          </a:rPr>
                          <m:t>b</m:t>
                        </m:r>
                      </m:e>
                    </m:d>
                    <m:r>
                      <m:rPr>
                        <m:sty m:val="p"/>
                      </m:rPr>
                      <a:rPr lang="en-US" altLang="zh-CN">
                        <a:solidFill>
                          <a:srgbClr val="002060"/>
                        </a:solidFill>
                        <a:latin typeface="Cambria Math" panose="02040503050406030204" pitchFamily="18" charset="0"/>
                      </a:rPr>
                      <m:t>WPL</m:t>
                    </m:r>
                    <m:r>
                      <a:rPr lang="en-US" altLang="zh-CN">
                        <a:solidFill>
                          <a:srgbClr val="002060"/>
                        </a:solidFill>
                        <a:latin typeface="Cambria Math" panose="02040503050406030204" pitchFamily="18" charset="0"/>
                      </a:rPr>
                      <m:t>=1×4+2×4+3×3+4×2+6×1=35</m:t>
                    </m:r>
                  </m:oMath>
                </a14:m>
                <a:r>
                  <a:rPr lang="en-US" altLang="zh-CN" dirty="0">
                    <a:solidFill>
                      <a:srgbClr val="002060"/>
                    </a:solidFill>
                    <a:latin typeface="隶书" panose="02010509060101010101" pitchFamily="49" charset="-122"/>
                    <a:ea typeface="隶书" panose="02010509060101010101" pitchFamily="49" charset="-122"/>
                  </a:rPr>
                  <a:t> </a:t>
                </a:r>
                <a:endParaRPr lang="zh-CN" altLang="zh-CN" dirty="0">
                  <a:solidFill>
                    <a:srgbClr val="002060"/>
                  </a:solidFill>
                  <a:latin typeface="隶书" panose="02010509060101010101" pitchFamily="49" charset="-122"/>
                  <a:ea typeface="隶书" panose="02010509060101010101" pitchFamily="49" charset="-122"/>
                </a:endParaRPr>
              </a:p>
              <a:p>
                <a14:m>
                  <m:oMath xmlns:m="http://schemas.openxmlformats.org/officeDocument/2006/math">
                    <m:d>
                      <m:dPr>
                        <m:begChr m:val="（"/>
                        <m:endChr m:val="）"/>
                        <m:ctrlPr>
                          <a:rPr lang="zh-CN" altLang="zh-CN" i="1">
                            <a:solidFill>
                              <a:srgbClr val="002060"/>
                            </a:solidFill>
                            <a:latin typeface="Cambria Math" panose="02040503050406030204" pitchFamily="18" charset="0"/>
                          </a:rPr>
                        </m:ctrlPr>
                      </m:dPr>
                      <m:e>
                        <m:r>
                          <m:rPr>
                            <m:sty m:val="p"/>
                          </m:rPr>
                          <a:rPr lang="en-US" altLang="zh-CN">
                            <a:solidFill>
                              <a:srgbClr val="002060"/>
                            </a:solidFill>
                            <a:latin typeface="Cambria Math" panose="02040503050406030204" pitchFamily="18" charset="0"/>
                          </a:rPr>
                          <m:t>c</m:t>
                        </m:r>
                      </m:e>
                    </m:d>
                    <m:r>
                      <m:rPr>
                        <m:sty m:val="p"/>
                      </m:rPr>
                      <a:rPr lang="en-US" altLang="zh-CN">
                        <a:solidFill>
                          <a:srgbClr val="002060"/>
                        </a:solidFill>
                        <a:latin typeface="Cambria Math" panose="02040503050406030204" pitchFamily="18" charset="0"/>
                      </a:rPr>
                      <m:t>WPL</m:t>
                    </m:r>
                    <m:r>
                      <a:rPr lang="en-US" altLang="zh-CN">
                        <a:solidFill>
                          <a:srgbClr val="002060"/>
                        </a:solidFill>
                        <a:latin typeface="Cambria Math" panose="02040503050406030204" pitchFamily="18" charset="0"/>
                      </a:rPr>
                      <m:t>=1×3+2×3+4×3+3×3+6×1=36</m:t>
                    </m:r>
                  </m:oMath>
                </a14:m>
                <a:r>
                  <a:rPr lang="en-US" altLang="zh-CN" dirty="0">
                    <a:solidFill>
                      <a:srgbClr val="002060"/>
                    </a:solidFill>
                    <a:latin typeface="隶书" panose="02010509060101010101" pitchFamily="49" charset="-122"/>
                    <a:ea typeface="隶书" panose="02010509060101010101" pitchFamily="49" charset="-122"/>
                  </a:rPr>
                  <a:t> </a:t>
                </a:r>
                <a:endParaRPr lang="zh-CN" altLang="zh-CN" dirty="0">
                  <a:solidFill>
                    <a:srgbClr val="002060"/>
                  </a:solidFill>
                  <a:latin typeface="隶书" panose="02010509060101010101" pitchFamily="49" charset="-122"/>
                  <a:ea typeface="隶书" panose="02010509060101010101" pitchFamily="49" charset="-122"/>
                </a:endParaRPr>
              </a:p>
              <a:p>
                <a:r>
                  <a:rPr lang="zh-CN" altLang="zh-CN" dirty="0">
                    <a:solidFill>
                      <a:srgbClr val="002060"/>
                    </a:solidFill>
                    <a:latin typeface="隶书" panose="02010509060101010101" pitchFamily="49" charset="-122"/>
                    <a:ea typeface="隶书" panose="02010509060101010101" pitchFamily="49" charset="-122"/>
                  </a:rPr>
                  <a:t>其中，图</a:t>
                </a:r>
                <a:r>
                  <a:rPr lang="en-US" altLang="zh-CN" dirty="0">
                    <a:solidFill>
                      <a:srgbClr val="002060"/>
                    </a:solidFill>
                    <a:latin typeface="隶书" panose="02010509060101010101" pitchFamily="49" charset="-122"/>
                    <a:ea typeface="隶书" panose="02010509060101010101" pitchFamily="49" charset="-122"/>
                  </a:rPr>
                  <a:t>(b)</a:t>
                </a:r>
                <a:r>
                  <a:rPr lang="zh-CN" altLang="zh-CN" dirty="0">
                    <a:solidFill>
                      <a:srgbClr val="002060"/>
                    </a:solidFill>
                    <a:latin typeface="隶书" panose="02010509060101010101" pitchFamily="49" charset="-122"/>
                    <a:ea typeface="隶书" panose="02010509060101010101" pitchFamily="49" charset="-122"/>
                  </a:rPr>
                  <a:t>所示的二叉树其带权路径长度最小，不难验证，它恰好为一棵</a:t>
                </a:r>
                <a:r>
                  <a:rPr lang="zh-CN" altLang="en-US" dirty="0">
                    <a:solidFill>
                      <a:srgbClr val="002060"/>
                    </a:solidFill>
                    <a:latin typeface="隶书" panose="02010509060101010101" pitchFamily="49" charset="-122"/>
                    <a:ea typeface="隶书" panose="02010509060101010101" pitchFamily="49" charset="-122"/>
                  </a:rPr>
                  <a:t>哈</a:t>
                </a:r>
                <a:r>
                  <a:rPr lang="zh-CN" altLang="zh-CN" dirty="0">
                    <a:solidFill>
                      <a:srgbClr val="002060"/>
                    </a:solidFill>
                    <a:latin typeface="隶书" panose="02010509060101010101" pitchFamily="49" charset="-122"/>
                    <a:ea typeface="隶书" panose="02010509060101010101" pitchFamily="49" charset="-122"/>
                  </a:rPr>
                  <a:t>夫曼树。</a:t>
                </a:r>
                <a:endParaRPr lang="zh-CN" altLang="en-US" dirty="0">
                  <a:solidFill>
                    <a:srgbClr val="002060"/>
                  </a:solidFill>
                  <a:latin typeface="隶书" panose="02010509060101010101" pitchFamily="49" charset="-122"/>
                  <a:ea typeface="隶书" panose="020105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51520" y="3401155"/>
                <a:ext cx="8712968" cy="1477328"/>
              </a:xfrm>
              <a:prstGeom prst="rect">
                <a:avLst/>
              </a:prstGeom>
              <a:blipFill rotWithShape="0">
                <a:blip r:embed="rId4"/>
                <a:stretch>
                  <a:fillRect l="-559" t="-2479" r="-1049" b="-57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85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哈夫曼树的构造</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87574"/>
                <a:ext cx="9144000" cy="3507876"/>
              </a:xfrm>
            </p:spPr>
            <p:txBody>
              <a:bodyPr/>
              <a:lstStyle/>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根据霍夫曼树的定义，一棵二叉树要使其带权路径长度最小，必须让权值大的结点靠近根结点，而权值小的结点远离根结点。据此，霍夫曼树的构造算法如下：</a:t>
                </a: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）根据给定</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个权值集合</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构造</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棵二叉树的集合</a:t>
                </a:r>
                <a14:m>
                  <m:oMath xmlns:m="http://schemas.openxmlformats.org/officeDocument/2006/math">
                    <m:r>
                      <a:rPr lang="en-US" altLang="zh-CN" sz="1800" i="1">
                        <a:latin typeface="Cambria Math" panose="02040503050406030204" pitchFamily="18" charset="0"/>
                      </a:rPr>
                      <m:t>𝐹</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，其中每棵二叉树</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𝑇</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中只有一个权值为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的根结点，其左子树、右子树均为空。</a:t>
                </a: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）在</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中选取两棵根结点的权值最小的二叉树分别作为左子树和右子树构造一棵新的二叉树，且将新的二叉树的根结点的权值置为其左、右子树上根结点的权值之和。</a:t>
                </a: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）在</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中删除作为左子树和右子树的两棵二叉树，同时将新得到的二叉树加入到</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中。</a:t>
                </a: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）重复（</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），直到</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只含一棵二叉树为止，这棵二叉树就是霍夫曼树。</a:t>
                </a:r>
              </a:p>
              <a:p>
                <a:pPr algn="just">
                  <a:lnSpc>
                    <a:spcPts val="28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87574"/>
                <a:ext cx="9144000" cy="3507876"/>
              </a:xfrm>
              <a:blipFill rotWithShape="0">
                <a:blip r:embed="rId2"/>
                <a:stretch>
                  <a:fillRect l="-667" t="-348" r="-32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24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836492"/>
                <a:ext cx="9144000" cy="643530"/>
              </a:xfrm>
            </p:spPr>
            <p:txBody>
              <a:bodyPr/>
              <a:lstStyle/>
              <a:p>
                <a:r>
                  <a:rPr lang="zh-CN" altLang="en-US" sz="1800" dirty="0">
                    <a:solidFill>
                      <a:srgbClr val="C00000"/>
                    </a:solidFill>
                    <a:latin typeface="隶书" panose="02010509060101010101" pitchFamily="49" charset="-122"/>
                    <a:ea typeface="隶书" panose="02010509060101010101" pitchFamily="49" charset="-122"/>
                  </a:rPr>
                  <a:t>已知结点的</a:t>
                </a:r>
                <a:r>
                  <a:rPr lang="zh-CN" altLang="zh-CN" sz="1800" dirty="0">
                    <a:solidFill>
                      <a:srgbClr val="C00000"/>
                    </a:solidFill>
                    <a:latin typeface="隶书" panose="02010509060101010101" pitchFamily="49" charset="-122"/>
                    <a:ea typeface="隶书" panose="02010509060101010101" pitchFamily="49" charset="-122"/>
                  </a:rPr>
                  <a:t>权值集合</a:t>
                </a:r>
                <a14:m>
                  <m:oMath xmlns:m="http://schemas.openxmlformats.org/officeDocument/2006/math">
                    <m:r>
                      <a:rPr lang="en-US" altLang="zh-CN" sz="1800">
                        <a:solidFill>
                          <a:srgbClr val="C00000"/>
                        </a:solidFill>
                        <a:latin typeface="Cambria Math" panose="02040503050406030204" pitchFamily="18" charset="0"/>
                      </a:rPr>
                      <m:t>{30,8,9,15,24,12,4,6}</m:t>
                    </m:r>
                  </m:oMath>
                </a14:m>
                <a:r>
                  <a:rPr lang="zh-CN" altLang="en-US" sz="1800" dirty="0">
                    <a:solidFill>
                      <a:srgbClr val="C00000"/>
                    </a:solidFill>
                    <a:latin typeface="隶书" panose="02010509060101010101" pitchFamily="49" charset="-122"/>
                    <a:ea typeface="隶书" panose="02010509060101010101" pitchFamily="49" charset="-122"/>
                  </a:rPr>
                  <a:t>，试以它们为叶子结点构造哈</a:t>
                </a:r>
                <a:r>
                  <a:rPr lang="zh-CN" altLang="zh-CN" sz="1800" dirty="0">
                    <a:solidFill>
                      <a:srgbClr val="C00000"/>
                    </a:solidFill>
                    <a:latin typeface="隶书" panose="02010509060101010101" pitchFamily="49" charset="-122"/>
                    <a:ea typeface="隶书" panose="02010509060101010101" pitchFamily="49" charset="-122"/>
                  </a:rPr>
                  <a:t>夫曼树</a:t>
                </a:r>
                <a:r>
                  <a:rPr lang="zh-CN" altLang="en-US" sz="1800" dirty="0">
                    <a:solidFill>
                      <a:srgbClr val="C00000"/>
                    </a:solidFill>
                    <a:latin typeface="隶书" panose="02010509060101010101" pitchFamily="49" charset="-122"/>
                    <a:ea typeface="隶书" panose="020105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836492"/>
                <a:ext cx="9144000" cy="643530"/>
              </a:xfrm>
              <a:blipFill rotWithShape="0">
                <a:blip r:embed="rId2"/>
                <a:stretch>
                  <a:fillRect l="-66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3527" y="1610728"/>
            <a:ext cx="2711957" cy="294309"/>
          </a:xfrm>
          <a:prstGeom prst="rect">
            <a:avLst/>
          </a:prstGeom>
        </p:spPr>
      </p:pic>
      <p:pic>
        <p:nvPicPr>
          <p:cNvPr id="5" name="图片 4"/>
          <p:cNvPicPr>
            <a:picLocks noChangeAspect="1"/>
          </p:cNvPicPr>
          <p:nvPr/>
        </p:nvPicPr>
        <p:blipFill>
          <a:blip r:embed="rId4"/>
          <a:stretch>
            <a:fillRect/>
          </a:stretch>
        </p:blipFill>
        <p:spPr>
          <a:xfrm>
            <a:off x="323527" y="2116980"/>
            <a:ext cx="2711957" cy="649509"/>
          </a:xfrm>
          <a:prstGeom prst="rect">
            <a:avLst/>
          </a:prstGeom>
        </p:spPr>
      </p:pic>
      <p:pic>
        <p:nvPicPr>
          <p:cNvPr id="6" name="图片 5"/>
          <p:cNvPicPr>
            <a:picLocks noChangeAspect="1"/>
          </p:cNvPicPr>
          <p:nvPr/>
        </p:nvPicPr>
        <p:blipFill>
          <a:blip r:embed="rId5"/>
          <a:stretch>
            <a:fillRect/>
          </a:stretch>
        </p:blipFill>
        <p:spPr>
          <a:xfrm>
            <a:off x="451702" y="2902786"/>
            <a:ext cx="2722115" cy="639360"/>
          </a:xfrm>
          <a:prstGeom prst="rect">
            <a:avLst/>
          </a:prstGeom>
        </p:spPr>
      </p:pic>
      <p:pic>
        <p:nvPicPr>
          <p:cNvPr id="7" name="图片 6"/>
          <p:cNvPicPr>
            <a:picLocks noChangeAspect="1"/>
          </p:cNvPicPr>
          <p:nvPr/>
        </p:nvPicPr>
        <p:blipFill>
          <a:blip r:embed="rId6"/>
          <a:stretch>
            <a:fillRect/>
          </a:stretch>
        </p:blipFill>
        <p:spPr>
          <a:xfrm>
            <a:off x="578146" y="3678443"/>
            <a:ext cx="2569757" cy="984412"/>
          </a:xfrm>
          <a:prstGeom prst="rect">
            <a:avLst/>
          </a:prstGeom>
        </p:spPr>
      </p:pic>
      <p:pic>
        <p:nvPicPr>
          <p:cNvPr id="9" name="图片 8"/>
          <p:cNvPicPr>
            <a:picLocks noChangeAspect="1"/>
          </p:cNvPicPr>
          <p:nvPr/>
        </p:nvPicPr>
        <p:blipFill>
          <a:blip r:embed="rId7"/>
          <a:stretch>
            <a:fillRect/>
          </a:stretch>
        </p:blipFill>
        <p:spPr>
          <a:xfrm>
            <a:off x="3358648" y="2902786"/>
            <a:ext cx="2153315" cy="1319314"/>
          </a:xfrm>
          <a:prstGeom prst="rect">
            <a:avLst/>
          </a:prstGeom>
        </p:spPr>
      </p:pic>
      <p:pic>
        <p:nvPicPr>
          <p:cNvPr id="10" name="图片 9"/>
          <p:cNvPicPr>
            <a:picLocks noChangeAspect="1"/>
          </p:cNvPicPr>
          <p:nvPr/>
        </p:nvPicPr>
        <p:blipFill>
          <a:blip r:embed="rId8"/>
          <a:stretch>
            <a:fillRect/>
          </a:stretch>
        </p:blipFill>
        <p:spPr>
          <a:xfrm>
            <a:off x="3359011" y="1610728"/>
            <a:ext cx="2336143" cy="974263"/>
          </a:xfrm>
          <a:prstGeom prst="rect">
            <a:avLst/>
          </a:prstGeom>
        </p:spPr>
      </p:pic>
      <p:pic>
        <p:nvPicPr>
          <p:cNvPr id="11" name="图片 10"/>
          <p:cNvPicPr>
            <a:picLocks noChangeAspect="1"/>
          </p:cNvPicPr>
          <p:nvPr/>
        </p:nvPicPr>
        <p:blipFill>
          <a:blip r:embed="rId9"/>
          <a:stretch>
            <a:fillRect/>
          </a:stretch>
        </p:blipFill>
        <p:spPr>
          <a:xfrm>
            <a:off x="6018681" y="1426877"/>
            <a:ext cx="2153315" cy="1339612"/>
          </a:xfrm>
          <a:prstGeom prst="rect">
            <a:avLst/>
          </a:prstGeom>
        </p:spPr>
      </p:pic>
      <p:pic>
        <p:nvPicPr>
          <p:cNvPr id="12" name="图片 11"/>
          <p:cNvPicPr>
            <a:picLocks noChangeAspect="1"/>
          </p:cNvPicPr>
          <p:nvPr/>
        </p:nvPicPr>
        <p:blipFill>
          <a:blip r:embed="rId10"/>
          <a:stretch>
            <a:fillRect/>
          </a:stretch>
        </p:blipFill>
        <p:spPr>
          <a:xfrm>
            <a:off x="6110096" y="2790443"/>
            <a:ext cx="2061900" cy="1776000"/>
          </a:xfrm>
          <a:prstGeom prst="rect">
            <a:avLst/>
          </a:prstGeom>
        </p:spPr>
      </p:pic>
      <p:cxnSp>
        <p:nvCxnSpPr>
          <p:cNvPr id="14" name="直接连接符 13"/>
          <p:cNvCxnSpPr/>
          <p:nvPr/>
        </p:nvCxnSpPr>
        <p:spPr>
          <a:xfrm>
            <a:off x="0" y="1347614"/>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45825" y="1347614"/>
            <a:ext cx="30031" cy="3795886"/>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cxnSp>
        <p:nvCxnSpPr>
          <p:cNvPr id="20" name="直接连接符 19"/>
          <p:cNvCxnSpPr/>
          <p:nvPr/>
        </p:nvCxnSpPr>
        <p:spPr>
          <a:xfrm>
            <a:off x="5868144" y="1347614"/>
            <a:ext cx="0" cy="3795886"/>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507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定理</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08504" cy="3507876"/>
              </a:xfrm>
            </p:spPr>
            <p:txBody>
              <a:bodyPr/>
              <a:lstStyle/>
              <a:p>
                <a:r>
                  <a:rPr lang="zh-CN" altLang="zh-CN" sz="1800" dirty="0">
                    <a:solidFill>
                      <a:srgbClr val="C00000"/>
                    </a:solidFill>
                    <a:latin typeface="隶书" panose="02010509060101010101" pitchFamily="49" charset="-122"/>
                    <a:ea typeface="隶书" panose="02010509060101010101" pitchFamily="49" charset="-122"/>
                  </a:rPr>
                  <a:t>对于具有</a:t>
                </a:r>
                <a14:m>
                  <m:oMath xmlns:m="http://schemas.openxmlformats.org/officeDocument/2006/math">
                    <m:r>
                      <a:rPr lang="en-US" altLang="zh-CN" sz="1800" i="1">
                        <a:solidFill>
                          <a:srgbClr val="C00000"/>
                        </a:solidFill>
                        <a:latin typeface="Cambria Math" panose="02040503050406030204" pitchFamily="18" charset="0"/>
                      </a:rPr>
                      <m:t>𝑛</m:t>
                    </m:r>
                  </m:oMath>
                </a14:m>
                <a:r>
                  <a:rPr lang="zh-CN" altLang="zh-CN" sz="1800" dirty="0">
                    <a:solidFill>
                      <a:srgbClr val="C00000"/>
                    </a:solidFill>
                    <a:latin typeface="隶书" panose="02010509060101010101" pitchFamily="49" charset="-122"/>
                    <a:ea typeface="隶书" panose="02010509060101010101" pitchFamily="49" charset="-122"/>
                  </a:rPr>
                  <a:t>个叶子结点的霍夫曼树，共有</a:t>
                </a:r>
                <a14:m>
                  <m:oMath xmlns:m="http://schemas.openxmlformats.org/officeDocument/2006/math">
                    <m:r>
                      <a:rPr lang="en-US" altLang="zh-CN" sz="1800">
                        <a:solidFill>
                          <a:srgbClr val="C00000"/>
                        </a:solidFill>
                        <a:latin typeface="Cambria Math" panose="02040503050406030204" pitchFamily="18" charset="0"/>
                      </a:rPr>
                      <m:t>2</m:t>
                    </m:r>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个结点，其中有</a:t>
                </a:r>
                <a14:m>
                  <m:oMath xmlns:m="http://schemas.openxmlformats.org/officeDocument/2006/math">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个非叶子结点。</a:t>
                </a:r>
              </a:p>
              <a:p>
                <a:r>
                  <a:rPr lang="zh-CN" altLang="zh-CN" sz="1800" dirty="0">
                    <a:latin typeface="隶书" panose="02010509060101010101" pitchFamily="49" charset="-122"/>
                    <a:ea typeface="隶书" panose="02010509060101010101" pitchFamily="49" charset="-122"/>
                  </a:rPr>
                  <a:t>证明：因为霍夫曼树中不存在度为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的结点，即</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，所以根据二叉树的性质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知，</a:t>
                </a:r>
                <a14:m>
                  <m:oMath xmlns:m="http://schemas.openxmlformats.org/officeDocument/2006/math">
                    <m:r>
                      <a:rPr lang="zh-CN" altLang="zh-CN" sz="1800">
                        <a:latin typeface="Cambria Math" panose="02040503050406030204" pitchFamily="18" charset="0"/>
                      </a:rPr>
                      <m:t>非叶子结点数</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−1=</m:t>
                    </m:r>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。于是，霍夫曼树的总结点数</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𝑛</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=2</m:t>
                    </m:r>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08504" cy="3507876"/>
              </a:xfrm>
              <a:blipFill rotWithShape="0">
                <a:blip r:embed="rId2"/>
                <a:stretch>
                  <a:fillRect l="-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50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哈夫曼编码</a:t>
            </a:r>
          </a:p>
        </p:txBody>
      </p:sp>
      <p:sp>
        <p:nvSpPr>
          <p:cNvPr id="3" name="内容占位符 2"/>
          <p:cNvSpPr>
            <a:spLocks noGrp="1"/>
          </p:cNvSpPr>
          <p:nvPr>
            <p:ph sz="quarter" idx="11"/>
          </p:nvPr>
        </p:nvSpPr>
        <p:spPr>
          <a:xfrm>
            <a:off x="35496" y="1064124"/>
            <a:ext cx="9073008" cy="1651642"/>
          </a:xfrm>
        </p:spPr>
        <p:txBody>
          <a:bodyPr/>
          <a:lstStyle/>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在数据通信中，经常需要将传送的文字转换成由二进制字符</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组成的字符串（也称为编码）。例如，假设要传送的电文为</a:t>
            </a:r>
            <a:r>
              <a:rPr lang="en-US" altLang="zh-CN" sz="1800" dirty="0">
                <a:latin typeface="隶书" panose="02010509060101010101" pitchFamily="49" charset="-122"/>
                <a:ea typeface="隶书" panose="02010509060101010101" pitchFamily="49" charset="-122"/>
              </a:rPr>
              <a:t>“BACCDA”</a:t>
            </a:r>
            <a:r>
              <a:rPr lang="zh-CN" altLang="zh-CN" sz="1800" dirty="0">
                <a:latin typeface="隶书" panose="02010509060101010101" pitchFamily="49" charset="-122"/>
                <a:ea typeface="隶书" panose="02010509060101010101" pitchFamily="49" charset="-122"/>
              </a:rPr>
              <a:t>，电文中只含有</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D 4</a:t>
            </a:r>
            <a:r>
              <a:rPr lang="zh-CN" altLang="zh-CN" sz="1800" dirty="0">
                <a:latin typeface="隶书" panose="02010509060101010101" pitchFamily="49" charset="-122"/>
                <a:ea typeface="隶书" panose="02010509060101010101" pitchFamily="49" charset="-122"/>
              </a:rPr>
              <a:t>种字符，若这</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种字符采用等长编码，如编码</a:t>
            </a:r>
            <a:r>
              <a:rPr lang="en-US" altLang="zh-CN" sz="1800" dirty="0">
                <a:latin typeface="隶书" panose="02010509060101010101" pitchFamily="49" charset="-122"/>
                <a:ea typeface="隶书" panose="02010509060101010101" pitchFamily="49" charset="-122"/>
              </a:rPr>
              <a:t>A(00)</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B(01)</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C(10)</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D(11)</a:t>
            </a:r>
            <a:r>
              <a:rPr lang="zh-CN" altLang="zh-CN" sz="1800" dirty="0">
                <a:latin typeface="隶书" panose="02010509060101010101" pitchFamily="49" charset="-122"/>
                <a:ea typeface="隶书" panose="02010509060101010101" pitchFamily="49" charset="-122"/>
              </a:rPr>
              <a:t>，其中括号中串为字母的编码，则电文的编码</a:t>
            </a:r>
            <a:r>
              <a:rPr lang="en-US" altLang="zh-CN" sz="1800" dirty="0">
                <a:latin typeface="隶书" panose="02010509060101010101" pitchFamily="49" charset="-122"/>
                <a:ea typeface="隶书" panose="02010509060101010101" pitchFamily="49" charset="-122"/>
              </a:rPr>
              <a:t>“010010101100”</a:t>
            </a:r>
            <a:r>
              <a:rPr lang="zh-CN" altLang="zh-CN" sz="1800" dirty="0">
                <a:latin typeface="隶书" panose="02010509060101010101" pitchFamily="49" charset="-122"/>
                <a:ea typeface="隶书" panose="02010509060101010101" pitchFamily="49" charset="-122"/>
              </a:rPr>
              <a:t>，长度为</a:t>
            </a:r>
            <a:r>
              <a:rPr lang="en-US" altLang="zh-CN" sz="1800" dirty="0">
                <a:latin typeface="隶书" panose="02010509060101010101" pitchFamily="49" charset="-122"/>
                <a:ea typeface="隶书" panose="02010509060101010101" pitchFamily="49" charset="-122"/>
              </a:rPr>
              <a:t>12</a:t>
            </a:r>
            <a:r>
              <a:rPr lang="zh-CN" altLang="zh-CN" sz="1800" dirty="0">
                <a:latin typeface="隶书" panose="02010509060101010101" pitchFamily="49" charset="-122"/>
                <a:ea typeface="隶书" panose="02010509060101010101" pitchFamily="49" charset="-122"/>
              </a:rPr>
              <a:t>。</a:t>
            </a:r>
          </a:p>
          <a:p>
            <a:pPr>
              <a:lnSpc>
                <a:spcPts val="2800"/>
              </a:lnSpc>
              <a:spcBef>
                <a:spcPts val="0"/>
              </a:spcBef>
            </a:pPr>
            <a:endParaRPr lang="zh-CN" altLang="en-US" sz="1800" dirty="0">
              <a:latin typeface="隶书" panose="02010509060101010101" pitchFamily="49" charset="-122"/>
              <a:ea typeface="隶书" panose="02010509060101010101" pitchFamily="49" charset="-122"/>
            </a:endParaRPr>
          </a:p>
        </p:txBody>
      </p:sp>
      <p:sp>
        <p:nvSpPr>
          <p:cNvPr id="4" name="文本框 3"/>
          <p:cNvSpPr txBox="1"/>
          <p:nvPr/>
        </p:nvSpPr>
        <p:spPr>
          <a:xfrm>
            <a:off x="23700" y="987574"/>
            <a:ext cx="9073008" cy="2585323"/>
          </a:xfrm>
          <a:prstGeom prst="rect">
            <a:avLst/>
          </a:prstGeom>
          <a:solidFill>
            <a:schemeClr val="accent2">
              <a:lumMod val="40000"/>
              <a:lumOff val="60000"/>
            </a:schemeClr>
          </a:solidFill>
        </p:spPr>
        <p:txBody>
          <a:bodyPr wrap="square" rtlCol="0">
            <a:spAutoFit/>
          </a:bodyPr>
          <a:lstStyle/>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在传送电文时，总是希望传送时间尽可能短，这就要求电文代码尽可能短。显然，这种编码方案产生的电文代码还可以再缩短。如果在编码时考虑字符出现的频率，让出现频率高的字符采用尽可能短的编码，出现频率低的字符采用稍长的编码，构造一种不等长编码，则电文的代码总长度就可能更短。如编码</a:t>
            </a:r>
            <a:r>
              <a:rPr lang="en-US" altLang="zh-CN" dirty="0">
                <a:latin typeface="隶书" panose="02010509060101010101" pitchFamily="49" charset="-122"/>
                <a:ea typeface="隶书" panose="02010509060101010101" pitchFamily="49" charset="-122"/>
              </a:rPr>
              <a:t>A</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B</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00</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C</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0</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D</a:t>
            </a:r>
            <a:r>
              <a:rPr lang="zh-CN" altLang="zh-CN"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01</a:t>
            </a:r>
            <a:r>
              <a:rPr lang="zh-CN" altLang="zh-CN" dirty="0">
                <a:latin typeface="隶书" panose="02010509060101010101" pitchFamily="49" charset="-122"/>
                <a:ea typeface="隶书" panose="02010509060101010101" pitchFamily="49" charset="-122"/>
              </a:rPr>
              <a:t>），电文为</a:t>
            </a:r>
            <a:r>
              <a:rPr lang="en-US" altLang="zh-CN" dirty="0">
                <a:latin typeface="隶书" panose="02010509060101010101" pitchFamily="49" charset="-122"/>
                <a:ea typeface="隶书" panose="02010509060101010101" pitchFamily="49" charset="-122"/>
              </a:rPr>
              <a:t>“BACCDA”</a:t>
            </a:r>
            <a:r>
              <a:rPr lang="zh-CN" altLang="zh-CN" dirty="0">
                <a:latin typeface="隶书" panose="02010509060101010101" pitchFamily="49" charset="-122"/>
                <a:ea typeface="隶书" panose="02010509060101010101" pitchFamily="49" charset="-122"/>
              </a:rPr>
              <a:t>的编码为</a:t>
            </a:r>
            <a:r>
              <a:rPr lang="en-US" altLang="zh-CN" dirty="0">
                <a:latin typeface="隶书" panose="02010509060101010101" pitchFamily="49" charset="-122"/>
                <a:ea typeface="隶书" panose="02010509060101010101" pitchFamily="49" charset="-122"/>
              </a:rPr>
              <a:t>“00100011”</a:t>
            </a:r>
            <a:r>
              <a:rPr lang="zh-CN" altLang="zh-CN" dirty="0">
                <a:latin typeface="隶书" panose="02010509060101010101" pitchFamily="49" charset="-122"/>
                <a:ea typeface="隶书" panose="02010509060101010101" pitchFamily="49" charset="-122"/>
              </a:rPr>
              <a:t>，长度为</a:t>
            </a:r>
            <a:r>
              <a:rPr lang="en-US" altLang="zh-CN" dirty="0">
                <a:latin typeface="隶书" panose="02010509060101010101" pitchFamily="49" charset="-122"/>
                <a:ea typeface="隶书" panose="02010509060101010101" pitchFamily="49" charset="-122"/>
              </a:rPr>
              <a:t>8</a:t>
            </a:r>
            <a:r>
              <a:rPr lang="zh-CN" altLang="zh-CN"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但是，这样的编码存在二义性，例如字符编码</a:t>
            </a:r>
            <a:r>
              <a:rPr lang="en-US" altLang="zh-CN" dirty="0">
                <a:latin typeface="隶书" panose="02010509060101010101" pitchFamily="49" charset="-122"/>
                <a:ea typeface="隶书" panose="02010509060101010101" pitchFamily="49" charset="-122"/>
              </a:rPr>
              <a:t>“0001”</a:t>
            </a:r>
            <a:r>
              <a:rPr lang="zh-CN" altLang="zh-CN" dirty="0">
                <a:latin typeface="隶书" panose="02010509060101010101" pitchFamily="49" charset="-122"/>
                <a:ea typeface="隶书" panose="02010509060101010101" pitchFamily="49" charset="-122"/>
              </a:rPr>
              <a:t>就可以译成电文</a:t>
            </a:r>
            <a:r>
              <a:rPr lang="en-US" altLang="zh-CN" dirty="0">
                <a:latin typeface="隶书" panose="02010509060101010101" pitchFamily="49" charset="-122"/>
                <a:ea typeface="隶书" panose="02010509060101010101" pitchFamily="49" charset="-122"/>
              </a:rPr>
              <a:t>“BD”</a:t>
            </a:r>
            <a:r>
              <a:rPr lang="zh-CN" altLang="zh-CN" dirty="0">
                <a:latin typeface="隶书" panose="02010509060101010101" pitchFamily="49" charset="-122"/>
                <a:ea typeface="隶书" panose="02010509060101010101" pitchFamily="49" charset="-122"/>
              </a:rPr>
              <a:t>或</a:t>
            </a:r>
            <a:r>
              <a:rPr lang="en-US" altLang="zh-CN" dirty="0">
                <a:latin typeface="隶书" panose="02010509060101010101" pitchFamily="49" charset="-122"/>
                <a:ea typeface="隶书" panose="02010509060101010101" pitchFamily="49" charset="-122"/>
              </a:rPr>
              <a:t>CCD”</a:t>
            </a:r>
            <a:r>
              <a:rPr lang="zh-CN" altLang="zh-CN" dirty="0">
                <a:latin typeface="隶书" panose="02010509060101010101" pitchFamily="49" charset="-122"/>
                <a:ea typeface="隶书" panose="02010509060101010101" pitchFamily="49" charset="-122"/>
              </a:rPr>
              <a:t>等。产生二义性的原因是因为编码</a:t>
            </a:r>
            <a:r>
              <a:rPr lang="en-US" altLang="zh-CN" dirty="0">
                <a:latin typeface="隶书" panose="02010509060101010101" pitchFamily="49" charset="-122"/>
                <a:ea typeface="隶书" panose="02010509060101010101" pitchFamily="49" charset="-122"/>
              </a:rPr>
              <a:t>“0”</a:t>
            </a:r>
            <a:r>
              <a:rPr lang="zh-CN" altLang="zh-CN" dirty="0">
                <a:latin typeface="隶书" panose="02010509060101010101" pitchFamily="49" charset="-122"/>
                <a:ea typeface="隶书" panose="02010509060101010101" pitchFamily="49" charset="-122"/>
              </a:rPr>
              <a:t>是编码</a:t>
            </a:r>
            <a:r>
              <a:rPr lang="en-US" altLang="zh-CN" dirty="0">
                <a:latin typeface="隶书" panose="02010509060101010101" pitchFamily="49" charset="-122"/>
                <a:ea typeface="隶书" panose="02010509060101010101" pitchFamily="49" charset="-122"/>
              </a:rPr>
              <a:t>“00”</a:t>
            </a:r>
            <a:r>
              <a:rPr lang="zh-CN" altLang="zh-CN" dirty="0">
                <a:latin typeface="隶书" panose="02010509060101010101" pitchFamily="49" charset="-122"/>
                <a:ea typeface="隶书" panose="02010509060101010101" pitchFamily="49" charset="-122"/>
              </a:rPr>
              <a:t>的前缀。</a:t>
            </a:r>
            <a:endParaRPr lang="en-US" altLang="zh-CN" dirty="0">
              <a:latin typeface="隶书" panose="02010509060101010101" pitchFamily="49" charset="-122"/>
              <a:ea typeface="隶书" panose="02010509060101010101" pitchFamily="49" charset="-122"/>
            </a:endParaRPr>
          </a:p>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为此，若要设计不等长编码，则要求任何一个字符编码都不是其他字符编码的前缀，这种编码称为</a:t>
            </a:r>
            <a:r>
              <a:rPr lang="zh-CN" altLang="zh-CN" dirty="0">
                <a:solidFill>
                  <a:srgbClr val="C00000"/>
                </a:solidFill>
                <a:latin typeface="隶书" panose="02010509060101010101" pitchFamily="49" charset="-122"/>
                <a:ea typeface="隶书" panose="02010509060101010101" pitchFamily="49" charset="-122"/>
              </a:rPr>
              <a:t>前缀码</a:t>
            </a:r>
            <a:r>
              <a:rPr lang="zh-CN" altLang="zh-CN" dirty="0">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344220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哈夫曼编码</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01000" cy="3507876"/>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为设计电文总长最短的编码，可通过构造以字符使用频率作为权值的霍夫曼树。具体做法如下：设需要编码的字符集合为</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，它们在电文中出现的次数或频率对应集合为</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，以</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作为叶子结点，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作为它们的权值，构造一棵霍夫曼树，规定霍夫曼树中左分支代表</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，右分支代表</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，则从根结点到每个叶子结点所经过的路径分支组成的</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的序列便为该结点对应字符的编码，称之为</a:t>
                </a:r>
                <a:r>
                  <a:rPr lang="zh-CN" altLang="zh-CN" sz="1800" dirty="0">
                    <a:solidFill>
                      <a:srgbClr val="C00000"/>
                    </a:solidFill>
                    <a:latin typeface="隶书" panose="02010509060101010101" pitchFamily="49" charset="-122"/>
                    <a:ea typeface="隶书" panose="02010509060101010101" pitchFamily="49" charset="-122"/>
                  </a:rPr>
                  <a:t>霍夫曼编码</a:t>
                </a:r>
                <a:r>
                  <a:rPr lang="zh-CN" altLang="zh-CN" sz="1800" dirty="0">
                    <a:latin typeface="隶书" panose="02010509060101010101" pitchFamily="49" charset="-122"/>
                    <a:ea typeface="隶书" panose="02010509060101010101" pitchFamily="49" charset="-122"/>
                  </a:rPr>
                  <a:t>。</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01000" cy="3507876"/>
              </a:xfrm>
              <a:blipFill rotWithShape="0">
                <a:blip r:embed="rId2"/>
                <a:stretch>
                  <a:fillRect l="-745" r="-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8001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哈夫曼编码的算法</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9144000" cy="3507876"/>
              </a:xfrm>
            </p:spPr>
            <p:txBody>
              <a:bodyPr/>
              <a:lstStyle/>
              <a:p>
                <a:pPr>
                  <a:lnSpc>
                    <a:spcPts val="2800"/>
                  </a:lnSpc>
                  <a:spcBef>
                    <a:spcPts val="0"/>
                  </a:spcBef>
                </a:pPr>
                <a:r>
                  <a:rPr lang="en-US" altLang="zh-CN" sz="1800" dirty="0">
                    <a:latin typeface="隶书" panose="02010509060101010101" pitchFamily="49" charset="-122"/>
                    <a:ea typeface="隶书" panose="02010509060101010101" pitchFamily="49" charset="-122"/>
                  </a:rPr>
                  <a:t>procedure Huffman(C:</a:t>
                </a:r>
                <a:r>
                  <a:rPr lang="zh-CN" altLang="zh-CN" sz="1800" dirty="0">
                    <a:latin typeface="隶书" panose="02010509060101010101" pitchFamily="49" charset="-122"/>
                    <a:ea typeface="隶书" panose="02010509060101010101" pitchFamily="49" charset="-122"/>
                  </a:rPr>
                  <a:t>具有频率</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的字符</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a:latin typeface="Cambria Math" panose="02040503050406030204" pitchFamily="18" charset="0"/>
                      </a:rPr>
                      <m:t>1</m:t>
                    </m:r>
                    <m:r>
                      <a:rPr lang="zh-CN" altLang="zh-CN" sz="1800">
                        <a:latin typeface="Cambria Math" panose="02040503050406030204" pitchFamily="18" charset="0"/>
                      </a:rPr>
                      <m:t>，</m:t>
                    </m:r>
                    <m:r>
                      <a:rPr lang="en-US" altLang="zh-CN" sz="1800">
                        <a:latin typeface="Cambria Math" panose="02040503050406030204" pitchFamily="18" charset="0"/>
                      </a:rPr>
                      <m:t>2</m:t>
                    </m:r>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m:t>
                    </m:r>
                  </m:oMath>
                </a14:m>
                <a:r>
                  <a:rPr lang="en-US" altLang="zh-CN"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14:m>
                  <m:oMath xmlns:m="http://schemas.openxmlformats.org/officeDocument/2006/math">
                    <m:r>
                      <a:rPr lang="en-US" altLang="zh-CN" sz="1800" i="1">
                        <a:latin typeface="Cambria Math" panose="02040503050406030204" pitchFamily="18" charset="0"/>
                      </a:rPr>
                      <m:t>𝐹</m:t>
                    </m:r>
                  </m:oMath>
                </a14:m>
                <a:r>
                  <a:rPr lang="en-US"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棵仅有根结点的二叉树的集合，每个根结点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有权</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a:t>
                </a:r>
              </a:p>
              <a:p>
                <a:pPr>
                  <a:lnSpc>
                    <a:spcPts val="2800"/>
                  </a:lnSpc>
                  <a:spcBef>
                    <a:spcPts val="0"/>
                  </a:spcBef>
                </a:pPr>
                <a:r>
                  <a:rPr lang="en-US" altLang="zh-CN" sz="1800" dirty="0">
                    <a:latin typeface="隶书" panose="02010509060101010101" pitchFamily="49" charset="-122"/>
                    <a:ea typeface="隶书" panose="02010509060101010101" pitchFamily="49" charset="-122"/>
                  </a:rPr>
                  <a:t>    while </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不是二叉树｛</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把</a:t>
                </a:r>
                <a14:m>
                  <m:oMath xmlns:m="http://schemas.openxmlformats.org/officeDocument/2006/math">
                    <m:r>
                      <a:rPr lang="en-US" altLang="zh-CN" sz="1800" i="1">
                        <a:latin typeface="Cambria Math" panose="02040503050406030204" pitchFamily="18" charset="0"/>
                      </a:rPr>
                      <m:t>𝐹</m:t>
                    </m:r>
                  </m:oMath>
                </a14:m>
                <a:r>
                  <a:rPr lang="zh-CN" altLang="zh-CN" sz="1800" dirty="0">
                    <a:latin typeface="隶书" panose="02010509060101010101" pitchFamily="49" charset="-122"/>
                    <a:ea typeface="隶书" panose="02010509060101010101" pitchFamily="49" charset="-122"/>
                  </a:rPr>
                  <a:t>中满足</a:t>
                </a:r>
                <a14:m>
                  <m:oMath xmlns:m="http://schemas.openxmlformats.org/officeDocument/2006/math">
                    <m:r>
                      <a:rPr lang="en-US" altLang="zh-CN" sz="1800" i="1">
                        <a:latin typeface="Cambria Math" panose="02040503050406030204" pitchFamily="18" charset="0"/>
                      </a:rPr>
                      <m:t>𝑊</m:t>
                    </m:r>
                    <m:r>
                      <a:rPr lang="en-US" altLang="zh-CN" sz="1800" i="1">
                        <a:latin typeface="Cambria Math" panose="02040503050406030204" pitchFamily="18" charset="0"/>
                      </a:rPr>
                      <m:t>(</m:t>
                    </m:r>
                    <m:r>
                      <a:rPr lang="en-US" altLang="zh-CN" sz="1800" i="1">
                        <a:latin typeface="Cambria Math" panose="02040503050406030204" pitchFamily="18" charset="0"/>
                      </a:rPr>
                      <m:t>𝑇</m:t>
                    </m:r>
                    <m:r>
                      <a:rPr lang="en-US" altLang="zh-CN" sz="1800" i="1">
                        <a:latin typeface="Cambria Math" panose="02040503050406030204" pitchFamily="18" charset="0"/>
                      </a:rPr>
                      <m:t>)≥</m:t>
                    </m:r>
                    <m:r>
                      <a:rPr lang="en-US" altLang="zh-CN" sz="1800" i="1">
                        <a:latin typeface="Cambria Math" panose="02040503050406030204" pitchFamily="18" charset="0"/>
                      </a:rPr>
                      <m:t>𝑊</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𝑇</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的权最小的二叉树</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𝑇</m:t>
                        </m:r>
                      </m:e>
                      <m:sup>
                        <m:r>
                          <a:rPr lang="en-US" altLang="zh-CN" sz="1800" i="1">
                            <a:latin typeface="Cambria Math" panose="02040503050406030204" pitchFamily="18" charset="0"/>
                          </a:rPr>
                          <m:t>′</m:t>
                        </m:r>
                      </m:sup>
                    </m:sSup>
                  </m:oMath>
                </a14:m>
                <a:r>
                  <a:rPr lang="zh-CN" altLang="zh-CN" sz="1800" dirty="0">
                    <a:latin typeface="隶书" panose="02010509060101010101" pitchFamily="49" charset="-122"/>
                    <a:ea typeface="隶书" panose="02010509060101010101" pitchFamily="49" charset="-122"/>
                  </a:rPr>
                  <a:t>构成具有新</a:t>
                </a:r>
                <a:r>
                  <a:rPr lang="en-US" altLang="zh-CN" sz="1800" dirty="0">
                    <a:latin typeface="隶书" panose="02010509060101010101" pitchFamily="49" charset="-122"/>
                    <a:ea typeface="隶书" panose="02010509060101010101" pitchFamily="49" charset="-122"/>
                  </a:rPr>
                  <a:t> </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树根的一棵二叉树；</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这棵二叉树以</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为左子树，并且以</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𝑇</m:t>
                        </m:r>
                      </m:e>
                      <m:sup>
                        <m:r>
                          <a:rPr lang="en-US" altLang="zh-CN" sz="1800" i="1">
                            <a:latin typeface="Cambria Math" panose="02040503050406030204" pitchFamily="18" charset="0"/>
                          </a:rPr>
                          <m:t>′</m:t>
                        </m:r>
                      </m:sup>
                    </m:sSup>
                  </m:oMath>
                </a14:m>
                <a:r>
                  <a:rPr lang="zh-CN" altLang="zh-CN" sz="1800" dirty="0">
                    <a:latin typeface="隶书" panose="02010509060101010101" pitchFamily="49" charset="-122"/>
                    <a:ea typeface="隶书" panose="02010509060101010101" pitchFamily="49" charset="-122"/>
                  </a:rPr>
                  <a:t>为右子树；</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用</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标记树根到</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的新边，并且用</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标记树根到</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𝑇</m:t>
                        </m:r>
                      </m:e>
                      <m:sup>
                        <m:r>
                          <a:rPr lang="en-US" altLang="zh-CN" sz="1800" i="1">
                            <a:latin typeface="Cambria Math" panose="02040503050406030204" pitchFamily="18" charset="0"/>
                          </a:rPr>
                          <m:t>′</m:t>
                        </m:r>
                      </m:sup>
                    </m:sSup>
                  </m:oMath>
                </a14:m>
                <a:r>
                  <a:rPr lang="zh-CN" altLang="zh-CN" sz="1800" dirty="0">
                    <a:latin typeface="隶书" panose="02010509060101010101" pitchFamily="49" charset="-122"/>
                    <a:ea typeface="隶书" panose="02010509060101010101" pitchFamily="49" charset="-122"/>
                  </a:rPr>
                  <a:t>的新边；</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把</a:t>
                </a:r>
                <a14:m>
                  <m:oMath xmlns:m="http://schemas.openxmlformats.org/officeDocument/2006/math">
                    <m:r>
                      <a:rPr lang="en-US" altLang="zh-CN" sz="1800" i="1">
                        <a:latin typeface="Cambria Math" panose="02040503050406030204" pitchFamily="18" charset="0"/>
                      </a:rPr>
                      <m:t>𝑊</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𝑇</m:t>
                        </m:r>
                      </m:e>
                    </m:d>
                    <m:r>
                      <a:rPr lang="en-US" altLang="zh-CN" sz="1800" i="1">
                        <a:latin typeface="Cambria Math" panose="02040503050406030204" pitchFamily="18" charset="0"/>
                      </a:rPr>
                      <m:t>+</m:t>
                    </m:r>
                    <m:r>
                      <a:rPr lang="en-US" altLang="zh-CN" sz="1800" i="1">
                        <a:latin typeface="Cambria Math" panose="02040503050406030204" pitchFamily="18" charset="0"/>
                      </a:rPr>
                      <m:t>𝑊</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𝑇</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作为新二叉树树根的权。</a:t>
                </a:r>
              </a:p>
              <a:p>
                <a:pPr>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p>
              <a:p>
                <a:pPr>
                  <a:lnSpc>
                    <a:spcPts val="2800"/>
                  </a:lnSpc>
                  <a:spcBef>
                    <a:spcPts val="0"/>
                  </a:spcBef>
                </a:pPr>
                <a:r>
                  <a:rPr lang="en-US" altLang="zh-CN" sz="1800" dirty="0">
                    <a:latin typeface="隶书" panose="02010509060101010101" pitchFamily="49" charset="-122"/>
                    <a:ea typeface="隶书" panose="02010509060101010101" pitchFamily="49" charset="-122"/>
                  </a:rPr>
                  <a:t>   return </a:t>
                </a:r>
                <a:r>
                  <a:rPr lang="zh-CN" altLang="zh-CN" sz="1800" dirty="0">
                    <a:latin typeface="隶书" panose="02010509060101010101" pitchFamily="49" charset="-122"/>
                    <a:ea typeface="隶书" panose="02010509060101010101" pitchFamily="49" charset="-122"/>
                  </a:rPr>
                  <a:t>符号</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的霍夫曼编码</a:t>
                </a:r>
                <a:r>
                  <a:rPr lang="zh-CN" altLang="en-US" sz="1800" dirty="0">
                    <a:latin typeface="隶书" panose="02010509060101010101" pitchFamily="49" charset="-122"/>
                    <a:ea typeface="隶书" panose="02010509060101010101" pitchFamily="49" charset="-122"/>
                  </a:rPr>
                  <a:t>集合（它们</a:t>
                </a:r>
                <a:r>
                  <a:rPr lang="zh-CN" altLang="zh-CN" sz="1800" dirty="0">
                    <a:latin typeface="隶书" panose="02010509060101010101" pitchFamily="49" charset="-122"/>
                    <a:ea typeface="隶书" panose="02010509060101010101" pitchFamily="49" charset="-122"/>
                  </a:rPr>
                  <a:t>是从树根到</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的唯一通路上的边标记连接</a:t>
                </a:r>
                <a:r>
                  <a:rPr lang="zh-CN" altLang="en-US"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nSpc>
                    <a:spcPts val="2800"/>
                  </a:lnSpc>
                  <a:spcBef>
                    <a:spcPts val="0"/>
                  </a:spcBef>
                </a:pPr>
                <a:r>
                  <a:rPr lang="en-US" altLang="zh-CN"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9144000" cy="3507876"/>
              </a:xfrm>
              <a:blipFill rotWithShape="0">
                <a:blip r:embed="rId2"/>
                <a:stretch>
                  <a:fillRect l="-667" t="-347" b="-14931"/>
                </a:stretch>
              </a:blipFill>
            </p:spPr>
            <p:txBody>
              <a:bodyPr/>
              <a:lstStyle/>
              <a:p>
                <a:r>
                  <a:rPr lang="zh-CN" altLang="en-US">
                    <a:noFill/>
                  </a:rPr>
                  <a:t> </a:t>
                </a:r>
              </a:p>
            </p:txBody>
          </p:sp>
        </mc:Fallback>
      </mc:AlternateContent>
      <p:sp>
        <p:nvSpPr>
          <p:cNvPr id="4" name="文本框 3"/>
          <p:cNvSpPr txBox="1"/>
          <p:nvPr/>
        </p:nvSpPr>
        <p:spPr>
          <a:xfrm>
            <a:off x="4283968" y="4515966"/>
            <a:ext cx="3816424" cy="369332"/>
          </a:xfrm>
          <a:prstGeom prst="rect">
            <a:avLst/>
          </a:prstGeom>
          <a:noFill/>
        </p:spPr>
        <p:txBody>
          <a:bodyPr wrap="square" rtlCol="0">
            <a:spAutoFit/>
          </a:bodyPr>
          <a:lstStyle/>
          <a:p>
            <a:r>
              <a:rPr lang="zh-CN" altLang="en-US" dirty="0">
                <a:solidFill>
                  <a:srgbClr val="C00000"/>
                </a:solidFill>
                <a:latin typeface="华文行楷" panose="02010800040101010101" pitchFamily="2" charset="-122"/>
                <a:ea typeface="华文行楷" panose="02010800040101010101" pitchFamily="2" charset="-122"/>
                <a:hlinkClick r:id="rId3" action="ppaction://hlinkfile"/>
              </a:rPr>
              <a:t>哈夫曼编码代码</a:t>
            </a:r>
            <a:endParaRPr lang="zh-CN" altLang="en-US"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8578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08504" cy="3507876"/>
              </a:xfrm>
            </p:spPr>
            <p:txBody>
              <a:bodyPr/>
              <a:lstStyle/>
              <a:p>
                <a:pPr>
                  <a:lnSpc>
                    <a:spcPts val="28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6.10</a:t>
                </a:r>
                <a:r>
                  <a:rPr lang="zh-CN" altLang="zh-CN" sz="1800" dirty="0">
                    <a:solidFill>
                      <a:srgbClr val="C00000"/>
                    </a:solidFill>
                    <a:latin typeface="隶书" panose="02010509060101010101" pitchFamily="49" charset="-122"/>
                    <a:ea typeface="隶书" panose="02010509060101010101" pitchFamily="49" charset="-122"/>
                  </a:rPr>
                  <a:t>：已知要编码字符集为</a:t>
                </a:r>
                <a14:m>
                  <m:oMath xmlns:m="http://schemas.openxmlformats.org/officeDocument/2006/math">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a</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b</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c</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d</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e</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f</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，它们在电文中出现的次数或频率集合为</a:t>
                </a:r>
                <a14:m>
                  <m:oMath xmlns:m="http://schemas.openxmlformats.org/officeDocument/2006/math">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6</m:t>
                    </m:r>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2</m:t>
                    </m:r>
                    <m:r>
                      <a:rPr lang="en-US" altLang="zh-CN" sz="1800">
                        <a:solidFill>
                          <a:srgbClr val="C00000"/>
                        </a:solidFill>
                        <a:latin typeface="Cambria Math" panose="02040503050406030204" pitchFamily="18" charset="0"/>
                      </a:rPr>
                      <m:t>,4,3,7,1</m:t>
                    </m:r>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，试求出字符集的霍夫曼编码。</a:t>
                </a:r>
              </a:p>
              <a:p>
                <a:pPr>
                  <a:lnSpc>
                    <a:spcPts val="2800"/>
                  </a:lnSpc>
                  <a:spcBef>
                    <a:spcPts val="0"/>
                  </a:spcBef>
                </a:pPr>
                <a:r>
                  <a:rPr lang="zh-CN" altLang="zh-CN" sz="1800" dirty="0">
                    <a:latin typeface="隶书" panose="02010509060101010101" pitchFamily="49" charset="-122"/>
                    <a:ea typeface="隶书" panose="02010509060101010101" pitchFamily="49" charset="-122"/>
                  </a:rPr>
                  <a:t>解：利用霍夫曼编码算法求出的最优二叉树如图所示，其存储结构</a:t>
                </a:r>
                <a:r>
                  <a:rPr lang="en-US" altLang="zh-CN" sz="1800" dirty="0" err="1">
                    <a:latin typeface="隶书" panose="02010509060101010101" pitchFamily="49" charset="-122"/>
                    <a:ea typeface="隶书" panose="02010509060101010101" pitchFamily="49" charset="-122"/>
                  </a:rPr>
                  <a:t>ht</a:t>
                </a:r>
                <a:r>
                  <a:rPr lang="zh-CN" altLang="zh-CN" sz="1800" dirty="0">
                    <a:latin typeface="隶书" panose="02010509060101010101" pitchFamily="49" charset="-122"/>
                    <a:ea typeface="隶书" panose="02010509060101010101" pitchFamily="49" charset="-122"/>
                  </a:rPr>
                  <a:t>的初始状态如图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所示，其终止状态如图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所示，所得霍夫曼编码如图</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所示。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08504" cy="3507876"/>
              </a:xfrm>
              <a:blipFill rotWithShape="0">
                <a:blip r:embed="rId3"/>
                <a:stretch>
                  <a:fillRect l="-669" t="-522" r="-803"/>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539552"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6859728"/>
              </p:ext>
            </p:extLst>
          </p:nvPr>
        </p:nvGraphicFramePr>
        <p:xfrm>
          <a:off x="539552" y="2743200"/>
          <a:ext cx="1762125" cy="1828800"/>
        </p:xfrm>
        <a:graphic>
          <a:graphicData uri="http://schemas.openxmlformats.org/presentationml/2006/ole">
            <mc:AlternateContent xmlns:mc="http://schemas.openxmlformats.org/markup-compatibility/2006">
              <mc:Choice xmlns:v="urn:schemas-microsoft-com:vml" Requires="v">
                <p:oleObj spid="_x0000_s3081" name="Visio" r:id="rId4" imgW="1774792" imgH="1802387" progId="Visio.Drawing.11">
                  <p:embed/>
                </p:oleObj>
              </mc:Choice>
              <mc:Fallback>
                <p:oleObj name="Visio" r:id="rId4" imgW="1774792" imgH="180238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743200"/>
                        <a:ext cx="176212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图片 6"/>
          <p:cNvPicPr>
            <a:picLocks noChangeAspect="1"/>
          </p:cNvPicPr>
          <p:nvPr/>
        </p:nvPicPr>
        <p:blipFill>
          <a:blip r:embed="rId6"/>
          <a:stretch>
            <a:fillRect/>
          </a:stretch>
        </p:blipFill>
        <p:spPr>
          <a:xfrm>
            <a:off x="2789528" y="2541257"/>
            <a:ext cx="1432157" cy="2232686"/>
          </a:xfrm>
          <a:prstGeom prst="rect">
            <a:avLst/>
          </a:prstGeom>
        </p:spPr>
      </p:pic>
      <p:pic>
        <p:nvPicPr>
          <p:cNvPr id="8" name="图片 7"/>
          <p:cNvPicPr>
            <a:picLocks noChangeAspect="1"/>
          </p:cNvPicPr>
          <p:nvPr/>
        </p:nvPicPr>
        <p:blipFill>
          <a:blip r:embed="rId7"/>
          <a:stretch>
            <a:fillRect/>
          </a:stretch>
        </p:blipFill>
        <p:spPr>
          <a:xfrm>
            <a:off x="4743509" y="2562100"/>
            <a:ext cx="1432157" cy="2222537"/>
          </a:xfrm>
          <a:prstGeom prst="rect">
            <a:avLst/>
          </a:prstGeom>
        </p:spPr>
      </p:pic>
      <p:pic>
        <p:nvPicPr>
          <p:cNvPr id="9" name="图片 8"/>
          <p:cNvPicPr>
            <a:picLocks noChangeAspect="1"/>
          </p:cNvPicPr>
          <p:nvPr/>
        </p:nvPicPr>
        <p:blipFill>
          <a:blip r:embed="rId8"/>
          <a:stretch>
            <a:fillRect/>
          </a:stretch>
        </p:blipFill>
        <p:spPr>
          <a:xfrm>
            <a:off x="6715218" y="3333391"/>
            <a:ext cx="1188386" cy="1451246"/>
          </a:xfrm>
          <a:prstGeom prst="rect">
            <a:avLst/>
          </a:prstGeom>
        </p:spPr>
      </p:pic>
    </p:spTree>
    <p:extLst>
      <p:ext uri="{BB962C8B-B14F-4D97-AF65-F5344CB8AC3E}">
        <p14:creationId xmlns:p14="http://schemas.microsoft.com/office/powerpoint/2010/main" val="10183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树的基本术语</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282679"/>
                <a:ext cx="9036496" cy="3507876"/>
              </a:xfrm>
            </p:spPr>
            <p:txBody>
              <a:bodyPr/>
              <a:lstStyle/>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树的度</a:t>
                </a:r>
                <a:r>
                  <a:rPr lang="zh-CN" altLang="zh-CN" sz="1800" dirty="0">
                    <a:latin typeface="隶书" panose="02010509060101010101" pitchFamily="49" charset="-122"/>
                    <a:ea typeface="隶书" panose="02010509060101010101" pitchFamily="49" charset="-122"/>
                  </a:rPr>
                  <a:t>：树中所有结点的最大度数称为树的度。例如，图所示的树的度为</a:t>
                </a:r>
                <a:r>
                  <a:rPr lang="es-E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p>
              <a:p>
                <a:pPr algn="just">
                  <a:lnSpc>
                    <a:spcPts val="2200"/>
                  </a:lnSpc>
                </a:pPr>
                <a:r>
                  <a:rPr lang="zh-CN" altLang="zh-CN" sz="1800" dirty="0">
                    <a:solidFill>
                      <a:srgbClr val="0070C0"/>
                    </a:solidFill>
                    <a:latin typeface="隶书" panose="02010509060101010101" pitchFamily="49" charset="-122"/>
                    <a:ea typeface="隶书" panose="02010509060101010101" pitchFamily="49" charset="-122"/>
                  </a:rPr>
                  <a:t>双亲结点</a:t>
                </a:r>
                <a:r>
                  <a:rPr lang="zh-CN" altLang="zh-CN" sz="1800" dirty="0">
                    <a:latin typeface="隶书" panose="02010509060101010101" pitchFamily="49" charset="-122"/>
                    <a:ea typeface="隶书" panose="02010509060101010101" pitchFamily="49" charset="-122"/>
                  </a:rPr>
                  <a:t>：若结点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有孩子，则</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为孩子的双亲结点，简称双亲。例如在图所示的树中，结点</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r>
                      <a:rPr lang="en-US" altLang="zh-CN" sz="1800" i="1">
                        <a:latin typeface="Cambria Math" panose="02040503050406030204" pitchFamily="18" charset="0"/>
                      </a:rPr>
                      <m:t>𝐼</m:t>
                    </m:r>
                    <m:r>
                      <a:rPr lang="en-US" altLang="zh-CN" sz="1800" i="1">
                        <a:latin typeface="Cambria Math" panose="02040503050406030204" pitchFamily="18" charset="0"/>
                      </a:rPr>
                      <m:t>,</m:t>
                    </m:r>
                    <m:r>
                      <a:rPr lang="en-US" altLang="zh-CN" sz="1800" i="1">
                        <a:latin typeface="Cambria Math" panose="02040503050406030204" pitchFamily="18" charset="0"/>
                      </a:rPr>
                      <m:t>𝐽</m:t>
                    </m:r>
                  </m:oMath>
                </a14:m>
                <a:r>
                  <a:rPr lang="zh-CN" altLang="zh-CN" sz="1800" dirty="0">
                    <a:latin typeface="隶书" panose="02010509060101010101" pitchFamily="49" charset="-122"/>
                    <a:ea typeface="隶书" panose="02010509060101010101" pitchFamily="49" charset="-122"/>
                  </a:rPr>
                  <a:t>的双亲为</a:t>
                </a:r>
                <a14:m>
                  <m:oMath xmlns:m="http://schemas.openxmlformats.org/officeDocument/2006/math">
                    <m:r>
                      <a:rPr lang="en-US" altLang="zh-CN" sz="1800" i="1">
                        <a:latin typeface="Cambria Math" panose="02040503050406030204" pitchFamily="18" charset="0"/>
                      </a:rPr>
                      <m:t>𝐷</m:t>
                    </m:r>
                  </m:oMath>
                </a14:m>
                <a:r>
                  <a:rPr lang="zh-CN" altLang="zh-CN" sz="1800" dirty="0">
                    <a:latin typeface="隶书" panose="02010509060101010101" pitchFamily="49" charset="-122"/>
                    <a:ea typeface="隶书" panose="02010509060101010101" pitchFamily="49" charset="-122"/>
                  </a:rPr>
                  <a:t>；根结点</a:t>
                </a:r>
                <a14:m>
                  <m:oMath xmlns:m="http://schemas.openxmlformats.org/officeDocument/2006/math">
                    <m:r>
                      <a:rPr lang="es-ES" altLang="zh-CN" sz="1800" i="1">
                        <a:latin typeface="Cambria Math" panose="02040503050406030204" pitchFamily="18" charset="0"/>
                      </a:rPr>
                      <m:t>𝐴</m:t>
                    </m:r>
                  </m:oMath>
                </a14:m>
                <a:r>
                  <a:rPr lang="zh-CN" altLang="zh-CN" sz="1800" dirty="0">
                    <a:latin typeface="隶书" panose="02010509060101010101" pitchFamily="49" charset="-122"/>
                    <a:ea typeface="隶书" panose="02010509060101010101" pitchFamily="49" charset="-122"/>
                  </a:rPr>
                  <a:t>没有双亲，树中只有根结点没有双亲。</a:t>
                </a:r>
              </a:p>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孩子结点</a:t>
                </a:r>
                <a:r>
                  <a:rPr lang="zh-CN" altLang="zh-CN" sz="1800" dirty="0">
                    <a:latin typeface="隶书" panose="02010509060101010101" pitchFamily="49" charset="-122"/>
                    <a:ea typeface="隶书" panose="02010509060101010101" pitchFamily="49" charset="-122"/>
                  </a:rPr>
                  <a:t>：若结点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有子树，则子树的根结点即为结点</a:t>
                </a:r>
                <a14:m>
                  <m:oMath xmlns:m="http://schemas.openxmlformats.org/officeDocument/2006/math">
                    <m:r>
                      <a:rPr lang="es-ES" altLang="zh-CN" sz="1800" i="1">
                        <a:latin typeface="Cambria Math" panose="02040503050406030204" pitchFamily="18" charset="0"/>
                      </a:rPr>
                      <m:t>𝑋</m:t>
                    </m:r>
                  </m:oMath>
                </a14:m>
                <a:r>
                  <a:rPr lang="zh-CN" altLang="zh-CN" sz="1800" dirty="0">
                    <a:latin typeface="隶书" panose="02010509060101010101" pitchFamily="49" charset="-122"/>
                    <a:ea typeface="隶书" panose="02010509060101010101" pitchFamily="49" charset="-122"/>
                  </a:rPr>
                  <a:t>的孩子结点，简称为孩子。例如在图所示的树中，结点</a:t>
                </a:r>
                <a14:m>
                  <m:oMath xmlns:m="http://schemas.openxmlformats.org/officeDocument/2006/math">
                    <m:r>
                      <a:rPr lang="en-US" altLang="zh-CN" sz="1800" i="1">
                        <a:latin typeface="Cambria Math" panose="02040503050406030204" pitchFamily="18" charset="0"/>
                      </a:rPr>
                      <m:t>𝐷</m:t>
                    </m:r>
                  </m:oMath>
                </a14:m>
                <a:r>
                  <a:rPr lang="zh-CN" altLang="zh-CN" sz="1800" dirty="0">
                    <a:latin typeface="隶书" panose="02010509060101010101" pitchFamily="49" charset="-122"/>
                    <a:ea typeface="隶书" panose="02010509060101010101" pitchFamily="49" charset="-122"/>
                  </a:rPr>
                  <a:t>有</a:t>
                </a:r>
                <a:r>
                  <a:rPr lang="es-E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个孩子</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r>
                      <a:rPr lang="en-US" altLang="zh-CN" sz="1800" i="1">
                        <a:latin typeface="Cambria Math" panose="02040503050406030204" pitchFamily="18" charset="0"/>
                      </a:rPr>
                      <m:t>𝐼</m:t>
                    </m:r>
                    <m:r>
                      <a:rPr lang="en-US" altLang="zh-CN" sz="1800" i="1">
                        <a:latin typeface="Cambria Math" panose="02040503050406030204" pitchFamily="18" charset="0"/>
                      </a:rPr>
                      <m:t>,</m:t>
                    </m:r>
                    <m:r>
                      <a:rPr lang="en-US" altLang="zh-CN" sz="1800" i="1">
                        <a:latin typeface="Cambria Math" panose="02040503050406030204" pitchFamily="18" charset="0"/>
                      </a:rPr>
                      <m:t>𝐽</m:t>
                    </m:r>
                  </m:oMath>
                </a14:m>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n-US" altLang="zh-CN" sz="1800" i="1">
                        <a:latin typeface="Cambria Math" panose="02040503050406030204" pitchFamily="18" charset="0"/>
                      </a:rPr>
                      <m:t>𝐶</m:t>
                    </m:r>
                  </m:oMath>
                </a14:m>
                <a:r>
                  <a:rPr lang="zh-CN" altLang="zh-CN" sz="1800" dirty="0">
                    <a:latin typeface="隶书" panose="02010509060101010101" pitchFamily="49" charset="-122"/>
                    <a:ea typeface="隶书" panose="02010509060101010101" pitchFamily="49" charset="-122"/>
                  </a:rPr>
                  <a:t>有</a:t>
                </a:r>
                <a:r>
                  <a:rPr lang="es-E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个孩子</a:t>
                </a:r>
                <a14:m>
                  <m:oMath xmlns:m="http://schemas.openxmlformats.org/officeDocument/2006/math">
                    <m:r>
                      <a:rPr lang="es-E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，结点</a:t>
                </a:r>
                <a14:m>
                  <m:oMath xmlns:m="http://schemas.openxmlformats.org/officeDocument/2006/math">
                    <m:r>
                      <a:rPr lang="es-ES" altLang="zh-CN" sz="1800" i="1">
                        <a:latin typeface="Cambria Math" panose="02040503050406030204" pitchFamily="18" charset="0"/>
                      </a:rPr>
                      <m:t>𝐸</m:t>
                    </m:r>
                    <m:r>
                      <a:rPr lang="es-ES" altLang="zh-CN" sz="1800" i="1">
                        <a:latin typeface="Cambria Math" panose="02040503050406030204" pitchFamily="18" charset="0"/>
                      </a:rPr>
                      <m:t>,</m:t>
                    </m:r>
                    <m:r>
                      <a:rPr lang="es-ES" altLang="zh-CN" sz="1800" i="1">
                        <a:latin typeface="Cambria Math" panose="02040503050406030204" pitchFamily="18" charset="0"/>
                      </a:rPr>
                      <m:t>𝐹</m:t>
                    </m:r>
                    <m:r>
                      <a:rPr lang="es-ES" altLang="zh-CN" sz="1800" i="1">
                        <a:latin typeface="Cambria Math" panose="02040503050406030204" pitchFamily="18" charset="0"/>
                      </a:rPr>
                      <m:t>,</m:t>
                    </m:r>
                    <m:r>
                      <a:rPr lang="es-ES" altLang="zh-CN" sz="1800" i="1">
                        <a:latin typeface="Cambria Math" panose="02040503050406030204" pitchFamily="18" charset="0"/>
                      </a:rPr>
                      <m:t>𝐺</m:t>
                    </m:r>
                    <m:r>
                      <a:rPr lang="es-ES" altLang="zh-CN" sz="1800" i="1">
                        <a:latin typeface="Cambria Math" panose="02040503050406030204" pitchFamily="18" charset="0"/>
                      </a:rPr>
                      <m:t>,</m:t>
                    </m:r>
                    <m:r>
                      <a:rPr lang="es-ES" altLang="zh-CN" sz="1800" i="1">
                        <a:latin typeface="Cambria Math" panose="02040503050406030204" pitchFamily="18" charset="0"/>
                      </a:rPr>
                      <m:t>𝐻</m:t>
                    </m:r>
                    <m:r>
                      <a:rPr lang="es-ES" altLang="zh-CN" sz="1800" i="1">
                        <a:latin typeface="Cambria Math" panose="02040503050406030204" pitchFamily="18" charset="0"/>
                      </a:rPr>
                      <m:t>,</m:t>
                    </m:r>
                    <m:r>
                      <a:rPr lang="es-ES" altLang="zh-CN" sz="1800" i="1">
                        <a:latin typeface="Cambria Math" panose="02040503050406030204" pitchFamily="18" charset="0"/>
                      </a:rPr>
                      <m:t>𝐼</m:t>
                    </m:r>
                    <m:r>
                      <a:rPr lang="es-ES" altLang="zh-CN" sz="1800" i="1">
                        <a:latin typeface="Cambria Math" panose="02040503050406030204" pitchFamily="18" charset="0"/>
                      </a:rPr>
                      <m:t>,</m:t>
                    </m:r>
                    <m:r>
                      <a:rPr lang="es-ES" altLang="zh-CN" sz="1800" i="1">
                        <a:latin typeface="Cambria Math" panose="02040503050406030204" pitchFamily="18" charset="0"/>
                      </a:rPr>
                      <m:t>𝐾</m:t>
                    </m:r>
                  </m:oMath>
                </a14:m>
                <a:r>
                  <a:rPr lang="zh-CN" altLang="zh-CN" sz="1800" dirty="0">
                    <a:latin typeface="隶书" panose="02010509060101010101" pitchFamily="49" charset="-122"/>
                    <a:ea typeface="隶书" panose="02010509060101010101" pitchFamily="49" charset="-122"/>
                  </a:rPr>
                  <a:t>没有孩子。</a:t>
                </a:r>
              </a:p>
              <a:p>
                <a:pPr>
                  <a:lnSpc>
                    <a:spcPts val="2200"/>
                  </a:lnSpc>
                </a:pPr>
                <a:r>
                  <a:rPr lang="zh-CN" altLang="zh-CN" sz="1800" dirty="0">
                    <a:solidFill>
                      <a:srgbClr val="0070C0"/>
                    </a:solidFill>
                    <a:latin typeface="隶书" panose="02010509060101010101" pitchFamily="49" charset="-122"/>
                    <a:ea typeface="隶书" panose="02010509060101010101" pitchFamily="49" charset="-122"/>
                  </a:rPr>
                  <a:t>兄弟结点</a:t>
                </a:r>
                <a:r>
                  <a:rPr lang="zh-CN" altLang="zh-CN" sz="1800" dirty="0">
                    <a:latin typeface="隶书" panose="02010509060101010101" pitchFamily="49" charset="-122"/>
                    <a:ea typeface="隶书" panose="02010509060101010101" pitchFamily="49" charset="-122"/>
                  </a:rPr>
                  <a:t>：同一双亲的孩子结点称为兄弟结点，简称兄弟。例如</a:t>
                </a:r>
                <a:r>
                  <a:rPr lang="zh-CN" altLang="en-US" sz="1800" dirty="0">
                    <a:latin typeface="隶书" panose="02010509060101010101" pitchFamily="49" charset="-122"/>
                    <a:ea typeface="隶书" panose="02010509060101010101" pitchFamily="49" charset="-122"/>
                  </a:rPr>
                  <a:t>，上</a:t>
                </a:r>
                <a:r>
                  <a:rPr lang="zh-CN" altLang="zh-CN" sz="1800" dirty="0">
                    <a:latin typeface="隶书" panose="02010509060101010101" pitchFamily="49" charset="-122"/>
                    <a:ea typeface="隶书" panose="02010509060101010101" pitchFamily="49" charset="-122"/>
                  </a:rPr>
                  <a:t>图所示的树中，结点</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r>
                      <a:rPr lang="en-US" altLang="zh-CN" sz="1800" i="1">
                        <a:latin typeface="Cambria Math" panose="02040503050406030204" pitchFamily="18" charset="0"/>
                      </a:rPr>
                      <m:t>𝐼</m:t>
                    </m:r>
                    <m:r>
                      <a:rPr lang="en-US" altLang="zh-CN" sz="1800" i="1">
                        <a:latin typeface="Cambria Math" panose="02040503050406030204" pitchFamily="18" charset="0"/>
                      </a:rPr>
                      <m:t>,</m:t>
                    </m:r>
                    <m:r>
                      <a:rPr lang="en-US" altLang="zh-CN" sz="1800" i="1">
                        <a:latin typeface="Cambria Math" panose="02040503050406030204" pitchFamily="18" charset="0"/>
                      </a:rPr>
                      <m:t>𝐽</m:t>
                    </m:r>
                  </m:oMath>
                </a14:m>
                <a:r>
                  <a:rPr lang="zh-CN" altLang="zh-CN" sz="1800" dirty="0">
                    <a:latin typeface="隶书" panose="02010509060101010101" pitchFamily="49" charset="-122"/>
                    <a:ea typeface="隶书" panose="02010509060101010101" pitchFamily="49" charset="-122"/>
                  </a:rPr>
                  <a:t>为兄弟，</a:t>
                </a:r>
                <a14:m>
                  <m:oMath xmlns:m="http://schemas.openxmlformats.org/officeDocument/2006/math">
                    <m:r>
                      <a:rPr lang="es-ES" altLang="zh-CN" sz="1800" i="1">
                        <a:latin typeface="Cambria Math" panose="02040503050406030204" pitchFamily="18" charset="0"/>
                      </a:rPr>
                      <m:t>𝐸</m:t>
                    </m:r>
                    <m:r>
                      <a:rPr lang="es-ES" altLang="zh-CN" sz="1800" i="1">
                        <a:latin typeface="Cambria Math" panose="02040503050406030204" pitchFamily="18" charset="0"/>
                      </a:rPr>
                      <m:t>,</m:t>
                    </m:r>
                    <m:r>
                      <a:rPr lang="es-ES" altLang="zh-CN" sz="1800" i="1">
                        <a:latin typeface="Cambria Math" panose="02040503050406030204" pitchFamily="18" charset="0"/>
                      </a:rPr>
                      <m:t>𝐹</m:t>
                    </m:r>
                  </m:oMath>
                </a14:m>
                <a:r>
                  <a:rPr lang="es-E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也互为兄弟，但</a:t>
                </a:r>
                <a14:m>
                  <m:oMath xmlns:m="http://schemas.openxmlformats.org/officeDocument/2006/math">
                    <m:r>
                      <a:rPr lang="es-ES" altLang="zh-CN" sz="1800" i="1">
                        <a:latin typeface="Cambria Math" panose="02040503050406030204" pitchFamily="18" charset="0"/>
                      </a:rPr>
                      <m:t>𝐹</m:t>
                    </m:r>
                    <m:r>
                      <a:rPr lang="es-ES" altLang="zh-CN" sz="1800" i="1">
                        <a:latin typeface="Cambria Math" panose="02040503050406030204" pitchFamily="18" charset="0"/>
                      </a:rPr>
                      <m:t>,</m:t>
                    </m:r>
                    <m:r>
                      <a:rPr lang="es-ES" altLang="zh-CN" sz="1800" i="1">
                        <a:latin typeface="Cambria Math" panose="02040503050406030204" pitchFamily="18" charset="0"/>
                      </a:rPr>
                      <m:t>𝐺</m:t>
                    </m:r>
                    <m:r>
                      <a:rPr lang="es-ES" altLang="zh-CN" sz="1800" i="1">
                        <a:latin typeface="Cambria Math" panose="02040503050406030204" pitchFamily="18" charset="0"/>
                      </a:rPr>
                      <m:t>,</m:t>
                    </m:r>
                    <m:r>
                      <a:rPr lang="es-ES" altLang="zh-CN" sz="1800" i="1">
                        <a:latin typeface="Cambria Math" panose="02040503050406030204" pitchFamily="18" charset="0"/>
                      </a:rPr>
                      <m:t>𝐼</m:t>
                    </m:r>
                  </m:oMath>
                </a14:m>
                <a:r>
                  <a:rPr lang="es-E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不为兄弟。</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282679"/>
                <a:ext cx="9036496" cy="3507876"/>
              </a:xfrm>
              <a:blipFill rotWithShape="0">
                <a:blip r:embed="rId2"/>
                <a:stretch>
                  <a:fillRect l="-675" t="-2083" r="-337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551995" y="51470"/>
            <a:ext cx="1736872" cy="1400503"/>
          </a:xfrm>
          <a:prstGeom prst="rect">
            <a:avLst/>
          </a:prstGeom>
        </p:spPr>
      </p:pic>
    </p:spTree>
    <p:extLst>
      <p:ext uri="{BB962C8B-B14F-4D97-AF65-F5344CB8AC3E}">
        <p14:creationId xmlns:p14="http://schemas.microsoft.com/office/powerpoint/2010/main" val="181939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 数字媒体及应用123</Template>
  <TotalTime>4580</TotalTime>
  <Words>8410</Words>
  <Application>Microsoft Office PowerPoint</Application>
  <PresentationFormat>全屏显示(16:9)</PresentationFormat>
  <Paragraphs>725</Paragraphs>
  <Slides>87</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99" baseType="lpstr">
      <vt:lpstr>方正粗黑宋简体</vt:lpstr>
      <vt:lpstr>黑体</vt:lpstr>
      <vt:lpstr>华文行楷</vt:lpstr>
      <vt:lpstr>隶书</vt:lpstr>
      <vt:lpstr>宋体</vt:lpstr>
      <vt:lpstr>Arial</vt:lpstr>
      <vt:lpstr>Calibri</vt:lpstr>
      <vt:lpstr>Calibri Light</vt:lpstr>
      <vt:lpstr>Cambria Math</vt:lpstr>
      <vt:lpstr>Times New Roman</vt:lpstr>
      <vt:lpstr>章节简洁版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lenovo</cp:lastModifiedBy>
  <cp:revision>208</cp:revision>
  <dcterms:created xsi:type="dcterms:W3CDTF">2007-07-12T03:00:51Z</dcterms:created>
  <dcterms:modified xsi:type="dcterms:W3CDTF">2022-07-17T06:57:07Z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